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Raleway"/>
      <p:regular r:id="rId72"/>
      <p:bold r:id="rId73"/>
      <p:italic r:id="rId74"/>
      <p:boldItalic r:id="rId75"/>
    </p:embeddedFont>
    <p:embeddedFont>
      <p:font typeface="La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120E90-CA6B-45DF-A94D-AE384C4376AF}">
  <a:tblStyle styleId="{C6120E90-CA6B-45DF-A94D-AE384C4376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aleway-bold.fntdata"/><Relationship Id="rId72" Type="http://schemas.openxmlformats.org/officeDocument/2006/relationships/font" Target="fonts/Raleway-regular.fntdata"/><Relationship Id="rId31" Type="http://schemas.openxmlformats.org/officeDocument/2006/relationships/slide" Target="slides/slide24.xml"/><Relationship Id="rId75" Type="http://schemas.openxmlformats.org/officeDocument/2006/relationships/font" Target="fonts/Raleway-boldItalic.fntdata"/><Relationship Id="rId30" Type="http://schemas.openxmlformats.org/officeDocument/2006/relationships/slide" Target="slides/slide23.xml"/><Relationship Id="rId74" Type="http://schemas.openxmlformats.org/officeDocument/2006/relationships/font" Target="fonts/Raleway-italic.fntdata"/><Relationship Id="rId33" Type="http://schemas.openxmlformats.org/officeDocument/2006/relationships/slide" Target="slides/slide26.xml"/><Relationship Id="rId77" Type="http://schemas.openxmlformats.org/officeDocument/2006/relationships/font" Target="fonts/Lato-bold.fntdata"/><Relationship Id="rId32" Type="http://schemas.openxmlformats.org/officeDocument/2006/relationships/slide" Target="slides/slide25.xml"/><Relationship Id="rId76" Type="http://schemas.openxmlformats.org/officeDocument/2006/relationships/font" Target="fonts/Lato-regular.fntdata"/><Relationship Id="rId35" Type="http://schemas.openxmlformats.org/officeDocument/2006/relationships/slide" Target="slides/slide28.xml"/><Relationship Id="rId79" Type="http://schemas.openxmlformats.org/officeDocument/2006/relationships/font" Target="fonts/Lato-boldItalic.fntdata"/><Relationship Id="rId34" Type="http://schemas.openxmlformats.org/officeDocument/2006/relationships/slide" Target="slides/slide27.xml"/><Relationship Id="rId78" Type="http://schemas.openxmlformats.org/officeDocument/2006/relationships/font" Target="fonts/Lato-italic.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1fa41796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1fa41796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1fa4179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1fa4179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1fa41796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1fa41796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1fa4179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1fa4179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1fa4179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1fa4179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e1fa41796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e1fa41796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1fa41796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1fa41796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1fa41796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1fa41796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1fa41796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1fa41796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1fa41796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e1fa41796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1fa417968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1fa417968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1fa41796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1fa41796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1fa4179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1fa4179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1fa41796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1fa41796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1fa41796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1fa41796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1fa4179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1fa4179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1fa4179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1fa4179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1fa41796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1fa41796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ea3954d2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ea3954d2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ea3954d2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ea3954d2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ea3954d2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ea3954d2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fa41796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1fa41796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ea3954d2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ea3954d2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ea3954d2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ea3954d2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ea3954d2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ea3954d2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ea3954d2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ea3954d2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ea3954d2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ea3954d2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ea3954d2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ea3954d2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ea3954d2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ea3954d2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ea3954d2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ea3954d2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ea3954d2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ea3954d2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ea3954d2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ea3954d2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fa41796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1fa41796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ea3954d2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ea3954d2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ea3954d2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ea3954d2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ea3954d2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ea3954d2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ea3954d2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ea3954d2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ea3954d2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ea3954d24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ea3954d2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ea3954d2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ea3954d24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ea3954d24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ea3954d24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ea3954d24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ea3954d24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ea3954d24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ea3954d24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ea3954d24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1fa41796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1fa41796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ea3954d24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ea3954d2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ea3954d2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ea3954d2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ea3954d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ea3954d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ea3954d2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ea3954d2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ea3954d2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ea3954d2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ea3954d2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ea3954d2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ea3954d2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ea3954d2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ea3954d2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ea3954d2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ea3954d2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ea3954d2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ea3954d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ea3954d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1fa41796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1fa41796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ea3954d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ea3954d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ea3954d24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ea3954d24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ea3954d24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ea3954d24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ea3954d24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ea3954d24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ea3954d24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ea3954d24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1fa41796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1fa41796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1fa41796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1fa41796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1fa41796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1fa41796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8" name="Google Shape;88;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 name="Shape 90"/>
        <p:cNvGrpSpPr/>
        <p:nvPr/>
      </p:nvGrpSpPr>
      <p:grpSpPr>
        <a:xfrm>
          <a:off x="0" y="0"/>
          <a:ext cx="0" cy="0"/>
          <a:chOff x="0" y="0"/>
          <a:chExt cx="0" cy="0"/>
        </a:xfrm>
      </p:grpSpPr>
      <p:sp>
        <p:nvSpPr>
          <p:cNvPr id="91" name="Google Shape;91;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2" name="Google Shape;9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6" name="Google Shape;9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7" name="Shape 97"/>
        <p:cNvGrpSpPr/>
        <p:nvPr/>
      </p:nvGrpSpPr>
      <p:grpSpPr>
        <a:xfrm>
          <a:off x="0" y="0"/>
          <a:ext cx="0" cy="0"/>
          <a:chOff x="0" y="0"/>
          <a:chExt cx="0" cy="0"/>
        </a:xfrm>
      </p:grpSpPr>
      <p:sp>
        <p:nvSpPr>
          <p:cNvPr id="98" name="Google Shape;98;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0" name="Google Shape;10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 name="Shape 109"/>
        <p:cNvGrpSpPr/>
        <p:nvPr/>
      </p:nvGrpSpPr>
      <p:grpSpPr>
        <a:xfrm>
          <a:off x="0" y="0"/>
          <a:ext cx="0" cy="0"/>
          <a:chOff x="0" y="0"/>
          <a:chExt cx="0" cy="0"/>
        </a:xfrm>
      </p:grpSpPr>
      <p:sp>
        <p:nvSpPr>
          <p:cNvPr id="110" name="Google Shape;110;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2" name="Shape 112"/>
        <p:cNvGrpSpPr/>
        <p:nvPr/>
      </p:nvGrpSpPr>
      <p:grpSpPr>
        <a:xfrm>
          <a:off x="0" y="0"/>
          <a:ext cx="0" cy="0"/>
          <a:chOff x="0" y="0"/>
          <a:chExt cx="0" cy="0"/>
        </a:xfrm>
      </p:grpSpPr>
      <p:sp>
        <p:nvSpPr>
          <p:cNvPr id="113" name="Google Shape;113;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5" name="Google Shape;115;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8" name="Shape 118"/>
        <p:cNvGrpSpPr/>
        <p:nvPr/>
      </p:nvGrpSpPr>
      <p:grpSpPr>
        <a:xfrm>
          <a:off x="0" y="0"/>
          <a:ext cx="0" cy="0"/>
          <a:chOff x="0" y="0"/>
          <a:chExt cx="0" cy="0"/>
        </a:xfrm>
      </p:grpSpPr>
      <p:sp>
        <p:nvSpPr>
          <p:cNvPr id="119" name="Google Shape;119;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3" name="Google Shape;123;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4" name="Google Shape;12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5" name="Google Shape;8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rive.google.com/file/d/1q68ROEDV0dWIfeYeYnrYNQep9xpnULpk/view?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file/d/1q68ROEDV0dWIfeYeYnrYNQep9xpnULpk/view?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drive/folders/1bgB0XXvm6fSRPfElFc2HBPaKXXDyzQ_p"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rive.google.com/drive/folders/1XGSlTb2nVVkKBGswF1WQFxUdFPyZsUfD" TargetMode="Externa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rive.google.com/drive/folders/1RR7THhBA92kgdwI50k04wzJp74rllVGu" TargetMode="Externa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olab.research.google.com/drive/1nbS8GTSRfb6D2-KLwWxjpmm9ZP-M2Upl?usp=sharing"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colab.research.google.com/drive/1-m7qBKd3YjYkf5FrFF3T3LNSw_78x3j2?usp=sharing" TargetMode="Externa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colab.research.google.com/drive/1fYETwmbhr8Ha82rAe-HmAkAN3YrRn55C?usp=sharing" TargetMode="Externa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arxiv.org/abs/1503.03832"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olab.research.google.com/drive/12pSas2Bd2sHt1wjOg2kRV-YH0riJIXG0?usp=sharing" TargetMode="External"/><Relationship Id="rId4" Type="http://schemas.openxmlformats.org/officeDocument/2006/relationships/hyperlink" Target="https://github.com/nikomadol/datasets/blob/main/FER-2013/fer-2013-images.npy" TargetMode="External"/><Relationship Id="rId5" Type="http://schemas.openxmlformats.org/officeDocument/2006/relationships/hyperlink" Target="https://github.com/nikomadol/datasets/blob/main/FER-2013/fer-2013-labels.np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vis-www.cs.umass.edu/lfw/" TargetMode="External"/></Relationships>
</file>

<file path=ppt/slides/_rels/slide33.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5.png"/><Relationship Id="rId13" Type="http://schemas.openxmlformats.org/officeDocument/2006/relationships/image" Target="../media/image21.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28.png"/><Relationship Id="rId1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16.png"/><Relationship Id="rId7" Type="http://schemas.openxmlformats.org/officeDocument/2006/relationships/image" Target="../media/image32.png"/><Relationship Id="rId8"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cs.tau.ac.il/~wolf/ytfaces/" TargetMode="External"/><Relationship Id="rId4" Type="http://schemas.openxmlformats.org/officeDocument/2006/relationships/hyperlink" Target="https://paperswithcode.com/sota/face-verification-on-youtube-faces-db"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olab.research.google.com/drive/15CrBEbxVhgGr4ArdGMxIM9fPTPAu7GL_?usp=sharing" TargetMode="External"/><Relationship Id="rId4" Type="http://schemas.openxmlformats.org/officeDocument/2006/relationships/hyperlink" Target="https://github.com/nikomadol/datasets/blob/main/FER-2013/fer-2013-dlib-landmarks-zip.npz"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drive.google.com/open?id=1R77HmFADxe87GmoLwzfgMu_HY0IhcyBz" TargetMode="External"/><Relationship Id="rId4" Type="http://schemas.openxmlformats.org/officeDocument/2006/relationships/hyperlink" Target="https://drive.google.com/open?id=1EXPBSXwTaqrSC0OhUdXNmKSh9qJUQ55-"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colab.research.google.com/drive/1i2c18SsXxaJJE5QqwVNPsOhuXTVm9RW7?usp=sharing" TargetMode="Externa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colab.research.google.com/drive/18BACRWa84oaeK2qCo3d3tEDH-nOHVOZT?usp=sharing" TargetMode="Externa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file/d/1nvFSWCGt8MG1RQJLnZ04_AeMtnh4H1qF/view?usp=sharing" TargetMode="External"/><Relationship Id="rId4" Type="http://schemas.openxmlformats.org/officeDocument/2006/relationships/hyperlink" Target="https://github.com/nikomadol/datasets/blob/main/FER-2013/fer-2013-landmarks-zip.npz"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7.jpg"/></Relationships>
</file>

<file path=ppt/slides/_rels/slide63.xml.rels><?xml version="1.0" encoding="UTF-8" standalone="yes"?><Relationships xmlns="http://schemas.openxmlformats.org/package/2006/relationships"><Relationship Id="rId11" Type="http://schemas.openxmlformats.org/officeDocument/2006/relationships/image" Target="../media/image52.jpg"/><Relationship Id="rId10" Type="http://schemas.openxmlformats.org/officeDocument/2006/relationships/image" Target="../media/image51.jpg"/><Relationship Id="rId13" Type="http://schemas.openxmlformats.org/officeDocument/2006/relationships/image" Target="../media/image58.jpg"/><Relationship Id="rId12" Type="http://schemas.openxmlformats.org/officeDocument/2006/relationships/image" Target="../media/image53.jpg"/><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8.jpg"/><Relationship Id="rId4" Type="http://schemas.openxmlformats.org/officeDocument/2006/relationships/image" Target="../media/image41.jpg"/><Relationship Id="rId9" Type="http://schemas.openxmlformats.org/officeDocument/2006/relationships/image" Target="../media/image62.jpg"/><Relationship Id="rId15" Type="http://schemas.openxmlformats.org/officeDocument/2006/relationships/image" Target="../media/image55.jpg"/><Relationship Id="rId14" Type="http://schemas.openxmlformats.org/officeDocument/2006/relationships/image" Target="../media/image56.jpg"/><Relationship Id="rId17" Type="http://schemas.openxmlformats.org/officeDocument/2006/relationships/image" Target="../media/image63.jpg"/><Relationship Id="rId16" Type="http://schemas.openxmlformats.org/officeDocument/2006/relationships/image" Target="../media/image61.jpg"/><Relationship Id="rId5" Type="http://schemas.openxmlformats.org/officeDocument/2006/relationships/image" Target="../media/image42.jpg"/><Relationship Id="rId6" Type="http://schemas.openxmlformats.org/officeDocument/2006/relationships/image" Target="../media/image44.jpg"/><Relationship Id="rId18" Type="http://schemas.openxmlformats.org/officeDocument/2006/relationships/image" Target="../media/image60.jpg"/><Relationship Id="rId7" Type="http://schemas.openxmlformats.org/officeDocument/2006/relationships/image" Target="../media/image45.jpg"/><Relationship Id="rId8" Type="http://schemas.openxmlformats.org/officeDocument/2006/relationships/image" Target="../media/image5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olab.research.google.com/drive/1qLb1MkCdYX-fgXUgJweheT0jnNG1ZcIt?usp=sharing"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Report</a:t>
            </a:r>
            <a:endParaRPr/>
          </a:p>
        </p:txBody>
      </p:sp>
      <p:sp>
        <p:nvSpPr>
          <p:cNvPr id="132" name="Google Shape;132;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Ali Sedaghi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4"/>
          <p:cNvPicPr preferRelativeResize="0"/>
          <p:nvPr/>
        </p:nvPicPr>
        <p:blipFill>
          <a:blip r:embed="rId3">
            <a:alphaModFix/>
          </a:blip>
          <a:stretch>
            <a:fillRect/>
          </a:stretch>
        </p:blipFill>
        <p:spPr>
          <a:xfrm>
            <a:off x="152400" y="375488"/>
            <a:ext cx="8839201" cy="43925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56</a:t>
            </a:r>
            <a:endParaRPr/>
          </a:p>
        </p:txBody>
      </p:sp>
      <p:sp>
        <p:nvSpPr>
          <p:cNvPr id="188" name="Google Shape;18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80.0 %</a:t>
            </a:r>
            <a:endParaRPr/>
          </a:p>
          <a:p>
            <a:pPr indent="0" lvl="0" marL="0" rtl="0" algn="l">
              <a:spcBef>
                <a:spcPts val="1200"/>
              </a:spcBef>
              <a:spcAft>
                <a:spcPts val="0"/>
              </a:spcAft>
              <a:buNone/>
            </a:pPr>
            <a:r>
              <a:rPr lang="en"/>
              <a:t>Validation accuracy:	53.5 %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Input: Original Image</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6"/>
          <p:cNvPicPr preferRelativeResize="0"/>
          <p:nvPr/>
        </p:nvPicPr>
        <p:blipFill>
          <a:blip r:embed="rId3">
            <a:alphaModFix/>
          </a:blip>
          <a:stretch>
            <a:fillRect/>
          </a:stretch>
        </p:blipFill>
        <p:spPr>
          <a:xfrm>
            <a:off x="152400" y="183413"/>
            <a:ext cx="8839200" cy="47766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56 + Augmentation</a:t>
            </a:r>
            <a:endParaRPr/>
          </a:p>
        </p:txBody>
      </p:sp>
      <p:sp>
        <p:nvSpPr>
          <p:cNvPr id="199" name="Google Shape;199;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91.3 %</a:t>
            </a:r>
            <a:endParaRPr/>
          </a:p>
          <a:p>
            <a:pPr indent="0" lvl="0" marL="0" rtl="0" algn="l">
              <a:spcBef>
                <a:spcPts val="1200"/>
              </a:spcBef>
              <a:spcAft>
                <a:spcPts val="0"/>
              </a:spcAft>
              <a:buNone/>
            </a:pPr>
            <a:r>
              <a:rPr lang="en"/>
              <a:t>Validation accuracy:	67.1 %</a:t>
            </a:r>
            <a:endParaRPr/>
          </a:p>
          <a:p>
            <a:pPr indent="0" lvl="0" marL="0" rtl="0" algn="l">
              <a:spcBef>
                <a:spcPts val="1200"/>
              </a:spcBef>
              <a:spcAft>
                <a:spcPts val="0"/>
              </a:spcAft>
              <a:buNone/>
            </a:pPr>
            <a:r>
              <a:rPr lang="en" u="sng">
                <a:solidFill>
                  <a:schemeClr val="accent5"/>
                </a:solidFill>
                <a:hlinkClick r:id="rId3">
                  <a:extLst>
                    <a:ext uri="{A12FA001-AC4F-418D-AE19-62706E023703}">
                      <ahyp:hlinkClr val="tx"/>
                    </a:ext>
                  </a:extLst>
                </a:hlinkClick>
              </a:rPr>
              <a:t>Link to Colab</a:t>
            </a:r>
            <a:endParaRPr/>
          </a:p>
          <a:p>
            <a:pPr indent="0" lvl="0" marL="0" rtl="0" algn="l">
              <a:spcBef>
                <a:spcPts val="1200"/>
              </a:spcBef>
              <a:spcAft>
                <a:spcPts val="1200"/>
              </a:spcAft>
              <a:buNone/>
            </a:pPr>
            <a:r>
              <a:rPr lang="en"/>
              <a:t>Input: Original Image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8"/>
          <p:cNvPicPr preferRelativeResize="0"/>
          <p:nvPr/>
        </p:nvPicPr>
        <p:blipFill>
          <a:blip r:embed="rId3">
            <a:alphaModFix/>
          </a:blip>
          <a:stretch>
            <a:fillRect/>
          </a:stretch>
        </p:blipFill>
        <p:spPr>
          <a:xfrm>
            <a:off x="152400" y="1260300"/>
            <a:ext cx="8839200" cy="26229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RoI Based ResNet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56 + RoI MTCNN 2 Regions</a:t>
            </a:r>
            <a:endParaRPr/>
          </a:p>
        </p:txBody>
      </p:sp>
      <p:sp>
        <p:nvSpPr>
          <p:cNvPr id="215" name="Google Shape;215;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99.8 %</a:t>
            </a:r>
            <a:endParaRPr/>
          </a:p>
          <a:p>
            <a:pPr indent="0" lvl="0" marL="0" rtl="0" algn="l">
              <a:spcBef>
                <a:spcPts val="1200"/>
              </a:spcBef>
              <a:spcAft>
                <a:spcPts val="0"/>
              </a:spcAft>
              <a:buNone/>
            </a:pPr>
            <a:r>
              <a:rPr lang="en"/>
              <a:t>Validation accuracy:	50.6 %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 Mr. Jamali’s work</a:t>
            </a:r>
            <a:endParaRPr/>
          </a:p>
          <a:p>
            <a:pPr indent="0" lvl="0" marL="0" rtl="0" algn="l">
              <a:spcBef>
                <a:spcPts val="1200"/>
              </a:spcBef>
              <a:spcAft>
                <a:spcPts val="1200"/>
              </a:spcAft>
              <a:buNone/>
            </a:pPr>
            <a:r>
              <a:rPr lang="en"/>
              <a:t>Input: </a:t>
            </a:r>
            <a:r>
              <a:rPr b="1" lang="en"/>
              <a:t>Just</a:t>
            </a:r>
            <a:r>
              <a:rPr lang="en"/>
              <a:t> RoI Landmarks</a:t>
            </a:r>
            <a:endParaRPr/>
          </a:p>
        </p:txBody>
      </p:sp>
      <p:pic>
        <p:nvPicPr>
          <p:cNvPr id="216" name="Google Shape;216;p40"/>
          <p:cNvPicPr preferRelativeResize="0"/>
          <p:nvPr/>
        </p:nvPicPr>
        <p:blipFill>
          <a:blip r:embed="rId4">
            <a:alphaModFix/>
          </a:blip>
          <a:stretch>
            <a:fillRect/>
          </a:stretch>
        </p:blipFill>
        <p:spPr>
          <a:xfrm>
            <a:off x="6027363" y="1853850"/>
            <a:ext cx="2390775" cy="238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1"/>
          <p:cNvPicPr preferRelativeResize="0"/>
          <p:nvPr/>
        </p:nvPicPr>
        <p:blipFill>
          <a:blip r:embed="rId3">
            <a:alphaModFix/>
          </a:blip>
          <a:stretch>
            <a:fillRect/>
          </a:stretch>
        </p:blipFill>
        <p:spPr>
          <a:xfrm>
            <a:off x="1009063" y="152400"/>
            <a:ext cx="7125887" cy="48386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56 + RoI MTCNN 3 Regions</a:t>
            </a:r>
            <a:endParaRPr/>
          </a:p>
        </p:txBody>
      </p:sp>
      <p:sp>
        <p:nvSpPr>
          <p:cNvPr id="227" name="Google Shape;227;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99.8 %</a:t>
            </a:r>
            <a:endParaRPr/>
          </a:p>
          <a:p>
            <a:pPr indent="0" lvl="0" marL="0" rtl="0" algn="l">
              <a:spcBef>
                <a:spcPts val="1200"/>
              </a:spcBef>
              <a:spcAft>
                <a:spcPts val="0"/>
              </a:spcAft>
              <a:buNone/>
            </a:pPr>
            <a:r>
              <a:rPr lang="en"/>
              <a:t>Validation accuracy:	49.9 %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 Mr. Jamali’s work</a:t>
            </a:r>
            <a:endParaRPr/>
          </a:p>
          <a:p>
            <a:pPr indent="0" lvl="0" marL="0" rtl="0" algn="l">
              <a:spcBef>
                <a:spcPts val="1200"/>
              </a:spcBef>
              <a:spcAft>
                <a:spcPts val="1200"/>
              </a:spcAft>
              <a:buNone/>
            </a:pPr>
            <a:r>
              <a:rPr lang="en"/>
              <a:t>Input: Just RoI Landmarks</a:t>
            </a:r>
            <a:endParaRPr/>
          </a:p>
        </p:txBody>
      </p:sp>
      <p:pic>
        <p:nvPicPr>
          <p:cNvPr id="228" name="Google Shape;228;p42"/>
          <p:cNvPicPr preferRelativeResize="0"/>
          <p:nvPr/>
        </p:nvPicPr>
        <p:blipFill>
          <a:blip r:embed="rId4">
            <a:alphaModFix/>
          </a:blip>
          <a:stretch>
            <a:fillRect/>
          </a:stretch>
        </p:blipFill>
        <p:spPr>
          <a:xfrm>
            <a:off x="5417763" y="1853838"/>
            <a:ext cx="3000375" cy="239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3"/>
          <p:cNvPicPr preferRelativeResize="0"/>
          <p:nvPr/>
        </p:nvPicPr>
        <p:blipFill>
          <a:blip r:embed="rId3">
            <a:alphaModFix/>
          </a:blip>
          <a:stretch>
            <a:fillRect/>
          </a:stretch>
        </p:blipFill>
        <p:spPr>
          <a:xfrm>
            <a:off x="1108113" y="152400"/>
            <a:ext cx="6927774" cy="483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56 + RoI MTCNN 4 Regions</a:t>
            </a:r>
            <a:endParaRPr/>
          </a:p>
        </p:txBody>
      </p:sp>
      <p:sp>
        <p:nvSpPr>
          <p:cNvPr id="239" name="Google Shape;239;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Train accuracy:		99.8 %</a:t>
            </a:r>
            <a:endParaRPr/>
          </a:p>
          <a:p>
            <a:pPr indent="0" lvl="0" marL="0" rtl="0" algn="l">
              <a:spcBef>
                <a:spcPts val="1200"/>
              </a:spcBef>
              <a:spcAft>
                <a:spcPts val="0"/>
              </a:spcAft>
              <a:buNone/>
            </a:pPr>
            <a:r>
              <a:rPr lang="en"/>
              <a:t>Validation accuracy:	47.2 %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 Mr. Jamali’s work</a:t>
            </a:r>
            <a:endParaRPr/>
          </a:p>
          <a:p>
            <a:pPr indent="0" lvl="0" marL="0" rtl="0" algn="l">
              <a:spcBef>
                <a:spcPts val="1200"/>
              </a:spcBef>
              <a:spcAft>
                <a:spcPts val="0"/>
              </a:spcAft>
              <a:buNone/>
            </a:pPr>
            <a:r>
              <a:rPr lang="en"/>
              <a:t>Input: Just RoI Landmarks</a:t>
            </a:r>
            <a:endParaRPr/>
          </a:p>
          <a:p>
            <a:pPr indent="0" lvl="0" marL="0" rtl="0" algn="l">
              <a:spcBef>
                <a:spcPts val="1200"/>
              </a:spcBef>
              <a:spcAft>
                <a:spcPts val="1200"/>
              </a:spcAft>
              <a:buNone/>
            </a:pPr>
            <a:r>
              <a:t/>
            </a:r>
            <a:endParaRPr/>
          </a:p>
        </p:txBody>
      </p:sp>
      <p:pic>
        <p:nvPicPr>
          <p:cNvPr id="240" name="Google Shape;240;p44"/>
          <p:cNvPicPr preferRelativeResize="0"/>
          <p:nvPr/>
        </p:nvPicPr>
        <p:blipFill>
          <a:blip r:embed="rId4">
            <a:alphaModFix/>
          </a:blip>
          <a:stretch>
            <a:fillRect/>
          </a:stretch>
        </p:blipFill>
        <p:spPr>
          <a:xfrm>
            <a:off x="5417763" y="1853838"/>
            <a:ext cx="3000375" cy="239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5"/>
          <p:cNvPicPr preferRelativeResize="0"/>
          <p:nvPr/>
        </p:nvPicPr>
        <p:blipFill>
          <a:blip r:embed="rId3">
            <a:alphaModFix/>
          </a:blip>
          <a:stretch>
            <a:fillRect/>
          </a:stretch>
        </p:blipFill>
        <p:spPr>
          <a:xfrm>
            <a:off x="1134400" y="152400"/>
            <a:ext cx="687519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50 + RoI Dlib</a:t>
            </a:r>
            <a:endParaRPr/>
          </a:p>
        </p:txBody>
      </p:sp>
      <p:sp>
        <p:nvSpPr>
          <p:cNvPr id="251" name="Google Shape;251;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96.4 %</a:t>
            </a:r>
            <a:endParaRPr/>
          </a:p>
          <a:p>
            <a:pPr indent="0" lvl="0" marL="0" rtl="0" algn="l">
              <a:spcBef>
                <a:spcPts val="1200"/>
              </a:spcBef>
              <a:spcAft>
                <a:spcPts val="0"/>
              </a:spcAft>
              <a:buNone/>
            </a:pPr>
            <a:r>
              <a:rPr lang="en"/>
              <a:t>Validation accuracy:	59.6 %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1200"/>
              </a:spcAft>
              <a:buNone/>
            </a:pPr>
            <a:r>
              <a:rPr lang="en"/>
              <a:t>Input: Original Image + Regions with Dlib</a:t>
            </a:r>
            <a:endParaRPr/>
          </a:p>
        </p:txBody>
      </p:sp>
      <p:pic>
        <p:nvPicPr>
          <p:cNvPr id="252" name="Google Shape;252;p46"/>
          <p:cNvPicPr preferRelativeResize="0"/>
          <p:nvPr/>
        </p:nvPicPr>
        <p:blipFill>
          <a:blip r:embed="rId4">
            <a:alphaModFix/>
          </a:blip>
          <a:stretch>
            <a:fillRect/>
          </a:stretch>
        </p:blipFill>
        <p:spPr>
          <a:xfrm>
            <a:off x="4379550" y="1853838"/>
            <a:ext cx="4038600" cy="1857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7"/>
          <p:cNvPicPr preferRelativeResize="0"/>
          <p:nvPr/>
        </p:nvPicPr>
        <p:blipFill>
          <a:blip r:embed="rId3">
            <a:alphaModFix/>
          </a:blip>
          <a:stretch>
            <a:fillRect/>
          </a:stretch>
        </p:blipFill>
        <p:spPr>
          <a:xfrm>
            <a:off x="152400" y="769325"/>
            <a:ext cx="8839199" cy="360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50 + RoI MTCNN</a:t>
            </a:r>
            <a:endParaRPr/>
          </a:p>
        </p:txBody>
      </p:sp>
      <p:sp>
        <p:nvSpPr>
          <p:cNvPr id="263" name="Google Shape;263;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85.9 %</a:t>
            </a:r>
            <a:endParaRPr/>
          </a:p>
          <a:p>
            <a:pPr indent="0" lvl="0" marL="0" rtl="0" algn="l">
              <a:spcBef>
                <a:spcPts val="1200"/>
              </a:spcBef>
              <a:spcAft>
                <a:spcPts val="0"/>
              </a:spcAft>
              <a:buNone/>
            </a:pPr>
            <a:r>
              <a:rPr lang="en"/>
              <a:t>Validation accuracy:	58.3 %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1200"/>
              </a:spcAft>
              <a:buNone/>
            </a:pPr>
            <a:r>
              <a:rPr lang="en"/>
              <a:t>Input: Original Image + Landmarks with MTCNN</a:t>
            </a:r>
            <a:endParaRPr/>
          </a:p>
        </p:txBody>
      </p:sp>
      <p:pic>
        <p:nvPicPr>
          <p:cNvPr id="264" name="Google Shape;264;p48"/>
          <p:cNvPicPr preferRelativeResize="0"/>
          <p:nvPr/>
        </p:nvPicPr>
        <p:blipFill>
          <a:blip r:embed="rId4">
            <a:alphaModFix/>
          </a:blip>
          <a:stretch>
            <a:fillRect/>
          </a:stretch>
        </p:blipFill>
        <p:spPr>
          <a:xfrm>
            <a:off x="4379550" y="1853850"/>
            <a:ext cx="4038600" cy="177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9"/>
          <p:cNvPicPr preferRelativeResize="0"/>
          <p:nvPr/>
        </p:nvPicPr>
        <p:blipFill>
          <a:blip r:embed="rId3">
            <a:alphaModFix/>
          </a:blip>
          <a:stretch>
            <a:fillRect/>
          </a:stretch>
        </p:blipFill>
        <p:spPr>
          <a:xfrm>
            <a:off x="289138" y="152400"/>
            <a:ext cx="8565721" cy="4838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56 + RoI MTCNN + Augmentation</a:t>
            </a:r>
            <a:endParaRPr/>
          </a:p>
        </p:txBody>
      </p:sp>
      <p:sp>
        <p:nvSpPr>
          <p:cNvPr id="275" name="Google Shape;275;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91.2 %</a:t>
            </a:r>
            <a:endParaRPr/>
          </a:p>
          <a:p>
            <a:pPr indent="0" lvl="0" marL="0" rtl="0" algn="l">
              <a:spcBef>
                <a:spcPts val="1200"/>
              </a:spcBef>
              <a:spcAft>
                <a:spcPts val="0"/>
              </a:spcAft>
              <a:buNone/>
            </a:pPr>
            <a:r>
              <a:rPr lang="en"/>
              <a:t>Validation accuracy:	70.2 %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1200"/>
              </a:spcAft>
              <a:buNone/>
            </a:pPr>
            <a:r>
              <a:rPr lang="en"/>
              <a:t>Input: Original Image + Landmarks with MTCNN</a:t>
            </a:r>
            <a:endParaRPr/>
          </a:p>
        </p:txBody>
      </p:sp>
      <p:pic>
        <p:nvPicPr>
          <p:cNvPr id="276" name="Google Shape;276;p50"/>
          <p:cNvPicPr preferRelativeResize="0"/>
          <p:nvPr/>
        </p:nvPicPr>
        <p:blipFill>
          <a:blip r:embed="rId4">
            <a:alphaModFix/>
          </a:blip>
          <a:stretch>
            <a:fillRect/>
          </a:stretch>
        </p:blipFill>
        <p:spPr>
          <a:xfrm>
            <a:off x="4379550" y="1853850"/>
            <a:ext cx="4038600" cy="177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FaceNet</a:t>
            </a:r>
            <a:endParaRPr/>
          </a:p>
        </p:txBody>
      </p:sp>
      <p:sp>
        <p:nvSpPr>
          <p:cNvPr id="282" name="Google Shape;282;p51"/>
          <p:cNvSpPr txBox="1"/>
          <p:nvPr>
            <p:ph idx="4294967295"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Unified Embedding for Face Recognition and Clustering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288" name="Google Shape;288;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FaceNet is a system that directly learns a mapping from face images to a compact Euclidean space where distances directly corresponds to a measure of similarity.</a:t>
            </a:r>
            <a:endParaRPr/>
          </a:p>
          <a:p>
            <a:pPr indent="-304958" lvl="0" marL="457200" rtl="0" algn="l">
              <a:spcBef>
                <a:spcPts val="1200"/>
              </a:spcBef>
              <a:spcAft>
                <a:spcPts val="0"/>
              </a:spcAft>
              <a:buSzPct val="100000"/>
              <a:buChar char="●"/>
            </a:pPr>
            <a:r>
              <a:rPr lang="en"/>
              <a:t>Face recognition</a:t>
            </a:r>
            <a:endParaRPr/>
          </a:p>
          <a:p>
            <a:pPr indent="-304958" lvl="0" marL="457200" rtl="0" algn="l">
              <a:spcBef>
                <a:spcPts val="0"/>
              </a:spcBef>
              <a:spcAft>
                <a:spcPts val="0"/>
              </a:spcAft>
              <a:buSzPct val="100000"/>
              <a:buChar char="●"/>
            </a:pPr>
            <a:r>
              <a:rPr lang="en"/>
              <a:t>Face verification</a:t>
            </a:r>
            <a:endParaRPr/>
          </a:p>
          <a:p>
            <a:pPr indent="-304958" lvl="0" marL="457200" rtl="0" algn="l">
              <a:spcBef>
                <a:spcPts val="0"/>
              </a:spcBef>
              <a:spcAft>
                <a:spcPts val="0"/>
              </a:spcAft>
              <a:buSzPct val="100000"/>
              <a:buChar char="●"/>
            </a:pPr>
            <a:r>
              <a:rPr lang="en"/>
              <a:t>Face clustering</a:t>
            </a:r>
            <a:endParaRPr/>
          </a:p>
          <a:p>
            <a:pPr indent="0" lvl="0" marL="0" rtl="0" algn="l">
              <a:spcBef>
                <a:spcPts val="1200"/>
              </a:spcBef>
              <a:spcAft>
                <a:spcPts val="0"/>
              </a:spcAft>
              <a:buNone/>
            </a:pPr>
            <a:r>
              <a:rPr lang="en" u="sng">
                <a:solidFill>
                  <a:schemeClr val="hlink"/>
                </a:solidFill>
                <a:hlinkClick r:id="rId3"/>
              </a:rPr>
              <a:t>https://arxiv.org/abs/1503.03832</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a:t>
            </a:r>
            <a:endParaRPr/>
          </a:p>
        </p:txBody>
      </p:sp>
      <p:sp>
        <p:nvSpPr>
          <p:cNvPr id="294" name="Google Shape;294;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method uses a deep convolutional network trained to directly optimize the embedding itself.</a:t>
            </a:r>
            <a:endParaRPr/>
          </a:p>
          <a:p>
            <a:pPr indent="0" lvl="0" marL="0" rtl="0" algn="l">
              <a:spcBef>
                <a:spcPts val="1200"/>
              </a:spcBef>
              <a:spcAft>
                <a:spcPts val="0"/>
              </a:spcAft>
              <a:buNone/>
            </a:pPr>
            <a:r>
              <a:rPr lang="en"/>
              <a:t>In previous deep learning approaches an intermediate bottleneck layer were used.</a:t>
            </a:r>
            <a:endParaRPr/>
          </a:p>
          <a:p>
            <a:pPr indent="0" lvl="0" marL="0" rtl="0" algn="l">
              <a:spcBef>
                <a:spcPts val="1200"/>
              </a:spcBef>
              <a:spcAft>
                <a:spcPts val="0"/>
              </a:spcAft>
              <a:buNone/>
            </a:pPr>
            <a:r>
              <a:rPr lang="en"/>
              <a:t>To train, it uses triplets of roughly aligned matching / non-matching face patches generated using a novel online triplet mining method.</a:t>
            </a:r>
            <a:endParaRPr/>
          </a:p>
          <a:p>
            <a:pPr indent="-311150" lvl="0" marL="457200" rtl="0" algn="l">
              <a:spcBef>
                <a:spcPts val="1200"/>
              </a:spcBef>
              <a:spcAft>
                <a:spcPts val="0"/>
              </a:spcAft>
              <a:buSzPts val="1300"/>
              <a:buChar char="●"/>
            </a:pPr>
            <a:r>
              <a:rPr lang="en"/>
              <a:t>Much greater representational efficiency</a:t>
            </a:r>
            <a:endParaRPr/>
          </a:p>
          <a:p>
            <a:pPr indent="-311150" lvl="0" marL="457200" rtl="0" algn="l">
              <a:spcBef>
                <a:spcPts val="0"/>
              </a:spcBef>
              <a:spcAft>
                <a:spcPts val="0"/>
              </a:spcAft>
              <a:buSzPts val="1300"/>
              <a:buChar char="●"/>
            </a:pPr>
            <a:r>
              <a:rPr lang="en"/>
              <a:t>state-of-the-art face recognition performance using only 128-bytes per face.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and Label extraction</a:t>
            </a:r>
            <a:endParaRPr/>
          </a:p>
        </p:txBody>
      </p:sp>
      <p:sp>
        <p:nvSpPr>
          <p:cNvPr id="143" name="Google Shape;143;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Saved to my github repository</a:t>
            </a:r>
            <a:endParaRPr/>
          </a:p>
          <a:p>
            <a:pPr indent="0" lvl="0" marL="0" rtl="0" algn="l">
              <a:spcBef>
                <a:spcPts val="1200"/>
              </a:spcBef>
              <a:spcAft>
                <a:spcPts val="0"/>
              </a:spcAft>
              <a:buNone/>
            </a:pPr>
            <a:r>
              <a:rPr lang="en" u="sng">
                <a:solidFill>
                  <a:schemeClr val="hlink"/>
                </a:solidFill>
                <a:hlinkClick r:id="rId4"/>
              </a:rPr>
              <a:t>https://github.com/nikomadol/datasets/blob/main/FER-2013/fer-2013-images.npy</a:t>
            </a:r>
            <a:endParaRPr/>
          </a:p>
          <a:p>
            <a:pPr indent="0" lvl="0" marL="0" rtl="0" algn="l">
              <a:spcBef>
                <a:spcPts val="1200"/>
              </a:spcBef>
              <a:spcAft>
                <a:spcPts val="1200"/>
              </a:spcAft>
              <a:buNone/>
            </a:pPr>
            <a:r>
              <a:rPr lang="en" u="sng">
                <a:solidFill>
                  <a:schemeClr val="hlink"/>
                </a:solidFill>
                <a:hlinkClick r:id="rId5"/>
              </a:rPr>
              <a:t>https://github.com/nikomadol/datasets/blob/main/FER-2013/fer-2013-labels.npy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8" name="Shape 298"/>
        <p:cNvGrpSpPr/>
        <p:nvPr/>
      </p:nvGrpSpPr>
      <p:grpSpPr>
        <a:xfrm>
          <a:off x="0" y="0"/>
          <a:ext cx="0" cy="0"/>
          <a:chOff x="0" y="0"/>
          <a:chExt cx="0" cy="0"/>
        </a:xfrm>
      </p:grpSpPr>
      <p:pic>
        <p:nvPicPr>
          <p:cNvPr id="299" name="Google Shape;299;p54"/>
          <p:cNvPicPr preferRelativeResize="0"/>
          <p:nvPr/>
        </p:nvPicPr>
        <p:blipFill>
          <a:blip r:embed="rId3">
            <a:alphaModFix/>
          </a:blip>
          <a:stretch>
            <a:fillRect/>
          </a:stretch>
        </p:blipFill>
        <p:spPr>
          <a:xfrm>
            <a:off x="4413900" y="1068184"/>
            <a:ext cx="4004244" cy="3007124"/>
          </a:xfrm>
          <a:prstGeom prst="rect">
            <a:avLst/>
          </a:prstGeom>
          <a:noFill/>
          <a:ln>
            <a:noFill/>
          </a:ln>
          <a:effectLst>
            <a:reflection blurRad="0" dir="5400000" dist="38100" endA="0" endPos="30000" fadeDir="5400012" kx="0" rotWithShape="0" algn="bl" stPos="0" sy="-100000" ky="0"/>
          </a:effectLst>
        </p:spPr>
      </p:pic>
      <p:sp>
        <p:nvSpPr>
          <p:cNvPr id="300" name="Google Shape;300;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Online Triplet Mining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306" name="Google Shape;306;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LFW</a:t>
            </a:r>
            <a:endParaRPr/>
          </a:p>
          <a:p>
            <a:pPr indent="-311150" lvl="0" marL="457200" rtl="0" algn="l">
              <a:spcBef>
                <a:spcPts val="0"/>
              </a:spcBef>
              <a:spcAft>
                <a:spcPts val="0"/>
              </a:spcAft>
              <a:buSzPts val="1300"/>
              <a:buChar char="●"/>
            </a:pPr>
            <a:r>
              <a:rPr lang="en"/>
              <a:t>Youtube Faces DB</a:t>
            </a:r>
            <a:endParaRPr/>
          </a:p>
          <a:p>
            <a:pPr indent="-311150" lvl="0" marL="457200" rtl="0" algn="l">
              <a:spcBef>
                <a:spcPts val="0"/>
              </a:spcBef>
              <a:spcAft>
                <a:spcPts val="0"/>
              </a:spcAft>
              <a:buSzPts val="1300"/>
              <a:buChar char="●"/>
            </a:pPr>
            <a:r>
              <a:rPr lang="en"/>
              <a:t>CASIA-WebFace</a:t>
            </a:r>
            <a:endParaRPr/>
          </a:p>
          <a:p>
            <a:pPr indent="-311150" lvl="0" marL="457200" rtl="0" algn="l">
              <a:spcBef>
                <a:spcPts val="0"/>
              </a:spcBef>
              <a:spcAft>
                <a:spcPts val="0"/>
              </a:spcAft>
              <a:buSzPts val="1300"/>
              <a:buChar char="●"/>
            </a:pPr>
            <a:r>
              <a:rPr lang="en"/>
              <a:t>VGGFace2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LFW (Labeled Faces in the Wild)</a:t>
            </a:r>
            <a:endParaRPr/>
          </a:p>
        </p:txBody>
      </p:sp>
      <p:sp>
        <p:nvSpPr>
          <p:cNvPr id="312" name="Google Shape;312;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 public benchmark for face verification, also known as pair matching.</a:t>
            </a:r>
            <a:endParaRPr/>
          </a:p>
          <a:p>
            <a:pPr indent="-298767" lvl="0" marL="457200" rtl="0" algn="l">
              <a:spcBef>
                <a:spcPts val="1200"/>
              </a:spcBef>
              <a:spcAft>
                <a:spcPts val="0"/>
              </a:spcAft>
              <a:buSzPct val="100000"/>
              <a:buChar char="●"/>
            </a:pPr>
            <a:r>
              <a:rPr lang="en"/>
              <a:t>13233 images</a:t>
            </a:r>
            <a:endParaRPr/>
          </a:p>
          <a:p>
            <a:pPr indent="-298767" lvl="0" marL="457200" rtl="0" algn="l">
              <a:spcBef>
                <a:spcPts val="0"/>
              </a:spcBef>
              <a:spcAft>
                <a:spcPts val="0"/>
              </a:spcAft>
              <a:buSzPct val="100000"/>
              <a:buChar char="●"/>
            </a:pPr>
            <a:r>
              <a:rPr lang="en"/>
              <a:t>5749 people</a:t>
            </a:r>
            <a:endParaRPr/>
          </a:p>
          <a:p>
            <a:pPr indent="-298767" lvl="0" marL="457200" rtl="0" algn="l">
              <a:spcBef>
                <a:spcPts val="0"/>
              </a:spcBef>
              <a:spcAft>
                <a:spcPts val="0"/>
              </a:spcAft>
              <a:buSzPct val="100000"/>
              <a:buChar char="●"/>
            </a:pPr>
            <a:r>
              <a:rPr lang="en"/>
              <a:t>1680 people with two or more images</a:t>
            </a:r>
            <a:endParaRPr/>
          </a:p>
          <a:p>
            <a:pPr indent="0" lvl="0" marL="0" rtl="0" algn="l">
              <a:spcBef>
                <a:spcPts val="1200"/>
              </a:spcBef>
              <a:spcAft>
                <a:spcPts val="0"/>
              </a:spcAft>
              <a:buNone/>
            </a:pPr>
            <a:r>
              <a:rPr lang="en">
                <a:solidFill>
                  <a:srgbClr val="FF0000"/>
                </a:solidFill>
              </a:rPr>
              <a:t>Accuracy of 99.63%</a:t>
            </a:r>
            <a:endParaRPr>
              <a:solidFill>
                <a:srgbClr val="FF0000"/>
              </a:solidFill>
            </a:endParaRPr>
          </a:p>
          <a:p>
            <a:pPr indent="0" lvl="0" marL="0" rtl="0" algn="l">
              <a:spcBef>
                <a:spcPts val="1200"/>
              </a:spcBef>
              <a:spcAft>
                <a:spcPts val="0"/>
              </a:spcAft>
              <a:buNone/>
            </a:pPr>
            <a:r>
              <a:rPr lang="en">
                <a:solidFill>
                  <a:schemeClr val="dk1"/>
                </a:solidFill>
              </a:rPr>
              <a:t>Accuracy of previously best published result: ~70%</a:t>
            </a:r>
            <a:endParaRPr>
              <a:solidFill>
                <a:schemeClr val="dk1"/>
              </a:solidFill>
            </a:endParaRPr>
          </a:p>
          <a:p>
            <a:pPr indent="0" lvl="0" marL="0" rtl="0" algn="l">
              <a:spcBef>
                <a:spcPts val="1200"/>
              </a:spcBef>
              <a:spcAft>
                <a:spcPts val="0"/>
              </a:spcAft>
              <a:buNone/>
            </a:pPr>
            <a:r>
              <a:rPr lang="en" u="sng">
                <a:solidFill>
                  <a:schemeClr val="hlink"/>
                </a:solidFill>
                <a:hlinkClick r:id="rId3"/>
              </a:rPr>
              <a:t>http://vis-www.cs.umass.edu/lfw/</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LFW Errors</a:t>
            </a:r>
            <a:endParaRPr/>
          </a:p>
        </p:txBody>
      </p:sp>
      <p:pic>
        <p:nvPicPr>
          <p:cNvPr id="318" name="Google Shape;318;p57"/>
          <p:cNvPicPr preferRelativeResize="0"/>
          <p:nvPr/>
        </p:nvPicPr>
        <p:blipFill>
          <a:blip r:embed="rId3">
            <a:alphaModFix/>
          </a:blip>
          <a:stretch>
            <a:fillRect/>
          </a:stretch>
        </p:blipFill>
        <p:spPr>
          <a:xfrm>
            <a:off x="88250" y="1458450"/>
            <a:ext cx="1428750" cy="1428750"/>
          </a:xfrm>
          <a:prstGeom prst="rect">
            <a:avLst/>
          </a:prstGeom>
          <a:noFill/>
          <a:ln>
            <a:noFill/>
          </a:ln>
        </p:spPr>
      </p:pic>
      <p:pic>
        <p:nvPicPr>
          <p:cNvPr id="319" name="Google Shape;319;p57"/>
          <p:cNvPicPr preferRelativeResize="0"/>
          <p:nvPr/>
        </p:nvPicPr>
        <p:blipFill>
          <a:blip r:embed="rId4">
            <a:alphaModFix/>
          </a:blip>
          <a:stretch>
            <a:fillRect/>
          </a:stretch>
        </p:blipFill>
        <p:spPr>
          <a:xfrm>
            <a:off x="1517000" y="1458450"/>
            <a:ext cx="1428750" cy="1428750"/>
          </a:xfrm>
          <a:prstGeom prst="rect">
            <a:avLst/>
          </a:prstGeom>
          <a:noFill/>
          <a:ln>
            <a:noFill/>
          </a:ln>
        </p:spPr>
      </p:pic>
      <p:pic>
        <p:nvPicPr>
          <p:cNvPr id="320" name="Google Shape;320;p57"/>
          <p:cNvPicPr preferRelativeResize="0"/>
          <p:nvPr/>
        </p:nvPicPr>
        <p:blipFill>
          <a:blip r:embed="rId5">
            <a:alphaModFix/>
          </a:blip>
          <a:stretch>
            <a:fillRect/>
          </a:stretch>
        </p:blipFill>
        <p:spPr>
          <a:xfrm>
            <a:off x="3143238" y="1458450"/>
            <a:ext cx="1428750" cy="1428750"/>
          </a:xfrm>
          <a:prstGeom prst="rect">
            <a:avLst/>
          </a:prstGeom>
          <a:noFill/>
          <a:ln>
            <a:noFill/>
          </a:ln>
        </p:spPr>
      </p:pic>
      <p:pic>
        <p:nvPicPr>
          <p:cNvPr id="321" name="Google Shape;321;p57"/>
          <p:cNvPicPr preferRelativeResize="0"/>
          <p:nvPr/>
        </p:nvPicPr>
        <p:blipFill>
          <a:blip r:embed="rId6">
            <a:alphaModFix/>
          </a:blip>
          <a:stretch>
            <a:fillRect/>
          </a:stretch>
        </p:blipFill>
        <p:spPr>
          <a:xfrm>
            <a:off x="4572000" y="1458450"/>
            <a:ext cx="1428750" cy="1428750"/>
          </a:xfrm>
          <a:prstGeom prst="rect">
            <a:avLst/>
          </a:prstGeom>
          <a:noFill/>
          <a:ln>
            <a:noFill/>
          </a:ln>
        </p:spPr>
      </p:pic>
      <p:pic>
        <p:nvPicPr>
          <p:cNvPr id="322" name="Google Shape;322;p57"/>
          <p:cNvPicPr preferRelativeResize="0"/>
          <p:nvPr/>
        </p:nvPicPr>
        <p:blipFill>
          <a:blip r:embed="rId7">
            <a:alphaModFix/>
          </a:blip>
          <a:stretch>
            <a:fillRect/>
          </a:stretch>
        </p:blipFill>
        <p:spPr>
          <a:xfrm>
            <a:off x="6198250" y="1448975"/>
            <a:ext cx="1428750" cy="1428750"/>
          </a:xfrm>
          <a:prstGeom prst="rect">
            <a:avLst/>
          </a:prstGeom>
          <a:noFill/>
          <a:ln>
            <a:noFill/>
          </a:ln>
        </p:spPr>
      </p:pic>
      <p:pic>
        <p:nvPicPr>
          <p:cNvPr id="323" name="Google Shape;323;p57"/>
          <p:cNvPicPr preferRelativeResize="0"/>
          <p:nvPr/>
        </p:nvPicPr>
        <p:blipFill>
          <a:blip r:embed="rId8">
            <a:alphaModFix/>
          </a:blip>
          <a:stretch>
            <a:fillRect/>
          </a:stretch>
        </p:blipFill>
        <p:spPr>
          <a:xfrm>
            <a:off x="7627000" y="1448975"/>
            <a:ext cx="1428750" cy="1428750"/>
          </a:xfrm>
          <a:prstGeom prst="rect">
            <a:avLst/>
          </a:prstGeom>
          <a:noFill/>
          <a:ln>
            <a:noFill/>
          </a:ln>
        </p:spPr>
      </p:pic>
      <p:pic>
        <p:nvPicPr>
          <p:cNvPr id="324" name="Google Shape;324;p57"/>
          <p:cNvPicPr preferRelativeResize="0"/>
          <p:nvPr/>
        </p:nvPicPr>
        <p:blipFill>
          <a:blip r:embed="rId9">
            <a:alphaModFix/>
          </a:blip>
          <a:stretch>
            <a:fillRect/>
          </a:stretch>
        </p:blipFill>
        <p:spPr>
          <a:xfrm>
            <a:off x="88250" y="3059675"/>
            <a:ext cx="1428750" cy="1428750"/>
          </a:xfrm>
          <a:prstGeom prst="rect">
            <a:avLst/>
          </a:prstGeom>
          <a:noFill/>
          <a:ln>
            <a:noFill/>
          </a:ln>
        </p:spPr>
      </p:pic>
      <p:pic>
        <p:nvPicPr>
          <p:cNvPr id="325" name="Google Shape;325;p57"/>
          <p:cNvPicPr preferRelativeResize="0"/>
          <p:nvPr/>
        </p:nvPicPr>
        <p:blipFill>
          <a:blip r:embed="rId10">
            <a:alphaModFix/>
          </a:blip>
          <a:stretch>
            <a:fillRect/>
          </a:stretch>
        </p:blipFill>
        <p:spPr>
          <a:xfrm>
            <a:off x="1517000" y="3059675"/>
            <a:ext cx="1428750" cy="1428750"/>
          </a:xfrm>
          <a:prstGeom prst="rect">
            <a:avLst/>
          </a:prstGeom>
          <a:noFill/>
          <a:ln>
            <a:noFill/>
          </a:ln>
        </p:spPr>
      </p:pic>
      <p:pic>
        <p:nvPicPr>
          <p:cNvPr id="326" name="Google Shape;326;p57"/>
          <p:cNvPicPr preferRelativeResize="0"/>
          <p:nvPr/>
        </p:nvPicPr>
        <p:blipFill>
          <a:blip r:embed="rId11">
            <a:alphaModFix/>
          </a:blip>
          <a:stretch>
            <a:fillRect/>
          </a:stretch>
        </p:blipFill>
        <p:spPr>
          <a:xfrm>
            <a:off x="3143250" y="3059675"/>
            <a:ext cx="1428750" cy="1428750"/>
          </a:xfrm>
          <a:prstGeom prst="rect">
            <a:avLst/>
          </a:prstGeom>
          <a:noFill/>
          <a:ln>
            <a:noFill/>
          </a:ln>
        </p:spPr>
      </p:pic>
      <p:pic>
        <p:nvPicPr>
          <p:cNvPr id="327" name="Google Shape;327;p57"/>
          <p:cNvPicPr preferRelativeResize="0"/>
          <p:nvPr/>
        </p:nvPicPr>
        <p:blipFill>
          <a:blip r:embed="rId12">
            <a:alphaModFix/>
          </a:blip>
          <a:stretch>
            <a:fillRect/>
          </a:stretch>
        </p:blipFill>
        <p:spPr>
          <a:xfrm>
            <a:off x="6198250" y="3059675"/>
            <a:ext cx="1428750" cy="1428750"/>
          </a:xfrm>
          <a:prstGeom prst="rect">
            <a:avLst/>
          </a:prstGeom>
          <a:noFill/>
          <a:ln>
            <a:noFill/>
          </a:ln>
        </p:spPr>
      </p:pic>
      <p:pic>
        <p:nvPicPr>
          <p:cNvPr id="328" name="Google Shape;328;p57"/>
          <p:cNvPicPr preferRelativeResize="0"/>
          <p:nvPr/>
        </p:nvPicPr>
        <p:blipFill>
          <a:blip r:embed="rId13">
            <a:alphaModFix/>
          </a:blip>
          <a:stretch>
            <a:fillRect/>
          </a:stretch>
        </p:blipFill>
        <p:spPr>
          <a:xfrm>
            <a:off x="7627000" y="3059675"/>
            <a:ext cx="1428750" cy="1428750"/>
          </a:xfrm>
          <a:prstGeom prst="rect">
            <a:avLst/>
          </a:prstGeom>
          <a:noFill/>
          <a:ln>
            <a:noFill/>
          </a:ln>
        </p:spPr>
      </p:pic>
      <p:pic>
        <p:nvPicPr>
          <p:cNvPr id="329" name="Google Shape;329;p57"/>
          <p:cNvPicPr preferRelativeResize="0"/>
          <p:nvPr/>
        </p:nvPicPr>
        <p:blipFill>
          <a:blip r:embed="rId14">
            <a:alphaModFix/>
          </a:blip>
          <a:stretch>
            <a:fillRect/>
          </a:stretch>
        </p:blipFill>
        <p:spPr>
          <a:xfrm>
            <a:off x="4572000" y="3059675"/>
            <a:ext cx="1428750" cy="1428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Youtube Faces DB</a:t>
            </a:r>
            <a:endParaRPr/>
          </a:p>
        </p:txBody>
      </p:sp>
      <p:sp>
        <p:nvSpPr>
          <p:cNvPr id="335" name="Google Shape;335;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Used for face verification and face identification tasks.</a:t>
            </a:r>
            <a:endParaRPr/>
          </a:p>
          <a:p>
            <a:pPr indent="0" lvl="0" marL="0" rtl="0" algn="l">
              <a:spcBef>
                <a:spcPts val="1200"/>
              </a:spcBef>
              <a:spcAft>
                <a:spcPts val="0"/>
              </a:spcAft>
              <a:buNone/>
            </a:pPr>
            <a:r>
              <a:rPr lang="en"/>
              <a:t>3,425 videos of 1,595 different people.</a:t>
            </a:r>
            <a:endParaRPr/>
          </a:p>
          <a:p>
            <a:pPr indent="0" lvl="0" marL="0" rtl="0" algn="l">
              <a:spcBef>
                <a:spcPts val="1200"/>
              </a:spcBef>
              <a:spcAft>
                <a:spcPts val="0"/>
              </a:spcAft>
              <a:buNone/>
            </a:pPr>
            <a:r>
              <a:rPr lang="en"/>
              <a:t>All the videos were downloaded from YouTube.</a:t>
            </a:r>
            <a:endParaRPr/>
          </a:p>
          <a:p>
            <a:pPr indent="0" lvl="0" marL="0" rtl="0" algn="l">
              <a:spcBef>
                <a:spcPts val="1200"/>
              </a:spcBef>
              <a:spcAft>
                <a:spcPts val="0"/>
              </a:spcAft>
              <a:buNone/>
            </a:pPr>
            <a:r>
              <a:rPr lang="en"/>
              <a:t>An average of 2.15 videos are available for each subject.</a:t>
            </a:r>
            <a:endParaRPr/>
          </a:p>
          <a:p>
            <a:pPr indent="0" lvl="0" marL="0" rtl="0" algn="l">
              <a:spcBef>
                <a:spcPts val="1200"/>
              </a:spcBef>
              <a:spcAft>
                <a:spcPts val="0"/>
              </a:spcAft>
              <a:buNone/>
            </a:pPr>
            <a:r>
              <a:rPr lang="en"/>
              <a:t>The shortest clip duration is 48 frames.</a:t>
            </a:r>
            <a:endParaRPr/>
          </a:p>
          <a:p>
            <a:pPr indent="0" lvl="0" marL="0" rtl="0" algn="l">
              <a:spcBef>
                <a:spcPts val="1200"/>
              </a:spcBef>
              <a:spcAft>
                <a:spcPts val="0"/>
              </a:spcAft>
              <a:buNone/>
            </a:pPr>
            <a:r>
              <a:rPr lang="en"/>
              <a:t>The longest clip is 6,070 frames.</a:t>
            </a:r>
            <a:endParaRPr/>
          </a:p>
          <a:p>
            <a:pPr indent="0" lvl="0" marL="0" rtl="0" algn="l">
              <a:spcBef>
                <a:spcPts val="1200"/>
              </a:spcBef>
              <a:spcAft>
                <a:spcPts val="1200"/>
              </a:spcAft>
              <a:buNone/>
            </a:pPr>
            <a:r>
              <a:rPr lang="en"/>
              <a:t>The average length of a video clip is 181.3 frames.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9"/>
          <p:cNvPicPr preferRelativeResize="0"/>
          <p:nvPr/>
        </p:nvPicPr>
        <p:blipFill>
          <a:blip r:embed="rId3">
            <a:alphaModFix/>
          </a:blip>
          <a:stretch>
            <a:fillRect/>
          </a:stretch>
        </p:blipFill>
        <p:spPr>
          <a:xfrm>
            <a:off x="152400" y="605800"/>
            <a:ext cx="8839204" cy="393189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YouTube Faces DB Benchmark (Face Verification)</a:t>
            </a:r>
            <a:endParaRPr/>
          </a:p>
        </p:txBody>
      </p:sp>
      <p:sp>
        <p:nvSpPr>
          <p:cNvPr id="346" name="Google Shape;346;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0000"/>
                </a:solidFill>
              </a:rPr>
              <a:t>Accuracy of 95.12%</a:t>
            </a:r>
            <a:endParaRPr>
              <a:solidFill>
                <a:srgbClr val="FF0000"/>
              </a:solidFill>
            </a:endParaRPr>
          </a:p>
          <a:p>
            <a:pPr indent="0" lvl="0" marL="0" rtl="0" algn="l">
              <a:spcBef>
                <a:spcPts val="1200"/>
              </a:spcBef>
              <a:spcAft>
                <a:spcPts val="0"/>
              </a:spcAft>
              <a:buNone/>
            </a:pPr>
            <a:r>
              <a:rPr lang="en" u="sng">
                <a:solidFill>
                  <a:schemeClr val="hlink"/>
                </a:solidFill>
                <a:hlinkClick r:id="rId3"/>
              </a:rPr>
              <a:t>https://www.cs.tau.ac.il/~wolf/ytfaces/</a:t>
            </a:r>
            <a:endParaRPr>
              <a:solidFill>
                <a:schemeClr val="dk1"/>
              </a:solidFill>
            </a:endParaRPr>
          </a:p>
          <a:p>
            <a:pPr indent="0" lvl="0" marL="0" rtl="0" algn="l">
              <a:spcBef>
                <a:spcPts val="1200"/>
              </a:spcBef>
              <a:spcAft>
                <a:spcPts val="0"/>
              </a:spcAft>
              <a:buNone/>
            </a:pPr>
            <a:r>
              <a:rPr lang="en" u="sng">
                <a:solidFill>
                  <a:schemeClr val="hlink"/>
                </a:solidFill>
                <a:hlinkClick r:id="rId4"/>
              </a:rPr>
              <a:t>https://paperswithcode.com/sota/face-verification-on-youtube-faces-db</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61"/>
          <p:cNvPicPr preferRelativeResize="0"/>
          <p:nvPr/>
        </p:nvPicPr>
        <p:blipFill>
          <a:blip r:embed="rId3">
            <a:alphaModFix/>
          </a:blip>
          <a:stretch>
            <a:fillRect/>
          </a:stretch>
        </p:blipFill>
        <p:spPr>
          <a:xfrm>
            <a:off x="462372" y="73625"/>
            <a:ext cx="8219266" cy="49962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CASIA-WebFace</a:t>
            </a:r>
            <a:endParaRPr/>
          </a:p>
        </p:txBody>
      </p:sp>
      <p:sp>
        <p:nvSpPr>
          <p:cNvPr id="357" name="Google Shape;357;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Used for face verification and face identification tasks.</a:t>
            </a:r>
            <a:endParaRPr/>
          </a:p>
          <a:p>
            <a:pPr indent="0" lvl="0" marL="0" rtl="0" algn="l">
              <a:spcBef>
                <a:spcPts val="1200"/>
              </a:spcBef>
              <a:spcAft>
                <a:spcPts val="0"/>
              </a:spcAft>
              <a:buNone/>
            </a:pPr>
            <a:r>
              <a:rPr lang="en"/>
              <a:t>494,414 face images of 10,575 real identities collected from the web.</a:t>
            </a:r>
            <a:endParaRPr/>
          </a:p>
          <a:p>
            <a:pPr indent="0" lvl="0" marL="0" rtl="0" algn="l">
              <a:spcBef>
                <a:spcPts val="1200"/>
              </a:spcBef>
              <a:spcAft>
                <a:spcPts val="0"/>
              </a:spcAft>
              <a:buNone/>
            </a:pPr>
            <a:r>
              <a:rPr lang="en"/>
              <a:t>Used for training the FaceNet Model.</a:t>
            </a:r>
            <a:endParaRPr/>
          </a:p>
          <a:p>
            <a:pPr indent="0" lvl="0" marL="0" rtl="0" algn="l">
              <a:spcBef>
                <a:spcPts val="1200"/>
              </a:spcBef>
              <a:spcAft>
                <a:spcPts val="1200"/>
              </a:spcAft>
              <a:buNone/>
            </a:pPr>
            <a:r>
              <a:rPr lang="en"/>
              <a:t>You’ll see benchmarks in latter slides.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VGGFace2</a:t>
            </a:r>
            <a:endParaRPr/>
          </a:p>
        </p:txBody>
      </p:sp>
      <p:sp>
        <p:nvSpPr>
          <p:cNvPr id="363" name="Google Shape;363;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Around 3.31 million images</a:t>
            </a:r>
            <a:endParaRPr/>
          </a:p>
          <a:p>
            <a:pPr indent="0" lvl="0" marL="0" rtl="0" algn="l">
              <a:spcBef>
                <a:spcPts val="1200"/>
              </a:spcBef>
              <a:spcAft>
                <a:spcPts val="0"/>
              </a:spcAft>
              <a:buNone/>
            </a:pPr>
            <a:r>
              <a:rPr lang="en"/>
              <a:t>Divided into 9131 classes</a:t>
            </a:r>
            <a:endParaRPr/>
          </a:p>
          <a:p>
            <a:pPr indent="0" lvl="0" marL="0" rtl="0" algn="l">
              <a:spcBef>
                <a:spcPts val="1200"/>
              </a:spcBef>
              <a:spcAft>
                <a:spcPts val="0"/>
              </a:spcAft>
              <a:buNone/>
            </a:pPr>
            <a:r>
              <a:rPr lang="en"/>
              <a:t>Each representing a different person identity.</a:t>
            </a:r>
            <a:endParaRPr/>
          </a:p>
          <a:p>
            <a:pPr indent="0" lvl="0" marL="0" rtl="0" algn="l">
              <a:spcBef>
                <a:spcPts val="1200"/>
              </a:spcBef>
              <a:spcAft>
                <a:spcPts val="0"/>
              </a:spcAft>
              <a:buNone/>
            </a:pPr>
            <a:r>
              <a:rPr lang="en"/>
              <a:t>Test suite contains around 170000 images divided into 500 identities while all the other images belong to the remaining 8631 classes available for training.</a:t>
            </a:r>
            <a:endParaRPr/>
          </a:p>
          <a:p>
            <a:pPr indent="0" lvl="0" marL="0" rtl="0" algn="l">
              <a:spcBef>
                <a:spcPts val="1200"/>
              </a:spcBef>
              <a:spcAft>
                <a:spcPts val="0"/>
              </a:spcAft>
              <a:buNone/>
            </a:pPr>
            <a:r>
              <a:rPr lang="en"/>
              <a:t>Very low label noise and a high pose and age diversity.</a:t>
            </a:r>
            <a:endParaRPr/>
          </a:p>
          <a:p>
            <a:pPr indent="0" lvl="0" marL="0" rtl="0" algn="l">
              <a:spcBef>
                <a:spcPts val="1200"/>
              </a:spcBef>
              <a:spcAft>
                <a:spcPts val="1200"/>
              </a:spcAft>
              <a:buNone/>
            </a:pPr>
            <a:r>
              <a:rPr lang="en"/>
              <a:t>Have an average resolution of 137x180 pixels, with less than 1% at a resolution below 32 pixels.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Landmark extraction with Dlib</a:t>
            </a:r>
            <a:endParaRPr/>
          </a:p>
        </p:txBody>
      </p:sp>
      <p:sp>
        <p:nvSpPr>
          <p:cNvPr id="149" name="Google Shape;149;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Saved to my github repository</a:t>
            </a:r>
            <a:endParaRPr/>
          </a:p>
          <a:p>
            <a:pPr indent="0" lvl="0" marL="0" rtl="0" algn="l">
              <a:spcBef>
                <a:spcPts val="1200"/>
              </a:spcBef>
              <a:spcAft>
                <a:spcPts val="0"/>
              </a:spcAft>
              <a:buNone/>
            </a:pPr>
            <a:r>
              <a:rPr lang="en" u="sng">
                <a:solidFill>
                  <a:schemeClr val="hlink"/>
                </a:solidFill>
                <a:hlinkClick r:id="rId4"/>
              </a:rPr>
              <a:t>https://github.com/nikomadol/datasets/blob/main/FER-2013/fer-2013-dlib-landmarks-zip.npz</a:t>
            </a:r>
            <a:endParaRPr/>
          </a:p>
          <a:p>
            <a:pPr indent="0" lvl="0" marL="0" rtl="0" algn="l">
              <a:spcBef>
                <a:spcPts val="1200"/>
              </a:spcBef>
              <a:spcAft>
                <a:spcPts val="0"/>
              </a:spcAft>
              <a:buNone/>
            </a:pPr>
            <a:r>
              <a:rPr lang="en"/>
              <a:t>About 70 % of images are without masks</a:t>
            </a:r>
            <a:endParaRPr/>
          </a:p>
          <a:p>
            <a:pPr indent="0" lvl="0" marL="0" rtl="0" algn="l">
              <a:spcBef>
                <a:spcPts val="1200"/>
              </a:spcBef>
              <a:spcAft>
                <a:spcPts val="0"/>
              </a:spcAft>
              <a:buNone/>
            </a:pPr>
            <a:r>
              <a:rPr lang="en"/>
              <a:t>Very slow algorithm</a:t>
            </a:r>
            <a:endParaRPr/>
          </a:p>
          <a:p>
            <a:pPr indent="0" lvl="0" marL="0" rtl="0" algn="l">
              <a:spcBef>
                <a:spcPts val="1200"/>
              </a:spcBef>
              <a:spcAft>
                <a:spcPts val="1200"/>
              </a:spcAft>
              <a:buNone/>
            </a:pPr>
            <a:r>
              <a:rPr lang="en"/>
              <a:t>Landmarks and regions both extracted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4"/>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 function</a:t>
            </a:r>
            <a:endParaRPr/>
          </a:p>
        </p:txBody>
      </p:sp>
      <p:sp>
        <p:nvSpPr>
          <p:cNvPr id="374" name="Google Shape;374;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Triplet Loss was described and used in the Facenet paper for training.</a:t>
            </a:r>
            <a:endParaRPr/>
          </a:p>
          <a:p>
            <a:pPr indent="0" lvl="0" marL="0" rtl="0" algn="l">
              <a:spcBef>
                <a:spcPts val="1200"/>
              </a:spcBef>
              <a:spcAft>
                <a:spcPts val="0"/>
              </a:spcAft>
              <a:buNone/>
            </a:pPr>
            <a:r>
              <a:rPr lang="en"/>
              <a:t>Currently, the best results are achieved by training the model using softmax loss.</a:t>
            </a:r>
            <a:endParaRPr/>
          </a:p>
          <a:p>
            <a:pPr indent="0" lvl="0" marL="0" rtl="0" algn="l">
              <a:spcBef>
                <a:spcPts val="1200"/>
              </a:spcBef>
              <a:spcAft>
                <a:spcPts val="0"/>
              </a:spcAft>
              <a:buNone/>
            </a:pPr>
            <a:r>
              <a:rPr lang="en"/>
              <a:t>Performance of other loss function such as cross-entropy, MSE, Triplet wasn’t as good as softmax loss.</a:t>
            </a:r>
            <a:endParaRPr/>
          </a:p>
          <a:p>
            <a:pPr indent="-311150" lvl="0" marL="457200" rtl="0" algn="l">
              <a:spcBef>
                <a:spcPts val="1200"/>
              </a:spcBef>
              <a:spcAft>
                <a:spcPts val="0"/>
              </a:spcAft>
              <a:buSzPts val="1300"/>
              <a:buChar char="★"/>
            </a:pPr>
            <a:r>
              <a:rPr lang="en"/>
              <a:t>Both Triplet loss and Softmax loss are implemented in the source code.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 alignment using MTCNN</a:t>
            </a:r>
            <a:endParaRPr/>
          </a:p>
        </p:txBody>
      </p:sp>
      <p:sp>
        <p:nvSpPr>
          <p:cNvPr id="380" name="Google Shape;380;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Dlib face detector misses some of the hard examples (partial occlusion, silhouettes, etc). This makes the training set to "easy" which causes the model to perform worse on other benchmarks.</a:t>
            </a:r>
            <a:endParaRPr/>
          </a:p>
          <a:p>
            <a:pPr indent="0" lvl="0" marL="0" rtl="0" algn="l">
              <a:spcBef>
                <a:spcPts val="1200"/>
              </a:spcBef>
              <a:spcAft>
                <a:spcPts val="0"/>
              </a:spcAft>
              <a:buNone/>
            </a:pPr>
            <a:r>
              <a:rPr lang="en"/>
              <a:t>Other face landmark detectors has been tested. One face landmark detector that has proven to work very well in this setting is the Multi-task CNN.</a:t>
            </a:r>
            <a:endParaRPr/>
          </a:p>
          <a:p>
            <a:pPr indent="0" lvl="0" marL="0" rtl="0" algn="l">
              <a:spcBef>
                <a:spcPts val="1200"/>
              </a:spcBef>
              <a:spcAft>
                <a:spcPts val="0"/>
              </a:spcAft>
              <a:buNone/>
            </a:pPr>
            <a:r>
              <a:rPr lang="en"/>
              <a:t>So MTCNN facial landmark detector is used.</a:t>
            </a:r>
            <a:endParaRPr/>
          </a:p>
          <a:p>
            <a:pPr indent="-311150" lvl="0" marL="457200" rtl="0" algn="l">
              <a:spcBef>
                <a:spcPts val="1200"/>
              </a:spcBef>
              <a:spcAft>
                <a:spcPts val="0"/>
              </a:spcAft>
              <a:buSzPts val="1300"/>
              <a:buChar char="★"/>
            </a:pPr>
            <a:r>
              <a:rPr lang="en"/>
              <a:t>Both Dlib and MTCNN are implemented in the source code.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Classifier</a:t>
            </a:r>
            <a:endParaRPr/>
          </a:p>
        </p:txBody>
      </p:sp>
      <p:sp>
        <p:nvSpPr>
          <p:cNvPr id="386" name="Google Shape;386;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paper also used the non-ResNet version of the Inception architecture.</a:t>
            </a:r>
            <a:endParaRPr/>
          </a:p>
          <a:p>
            <a:pPr indent="0" lvl="0" marL="0" rtl="0" algn="l">
              <a:spcBef>
                <a:spcPts val="1200"/>
              </a:spcBef>
              <a:spcAft>
                <a:spcPts val="0"/>
              </a:spcAft>
              <a:buNone/>
            </a:pPr>
            <a:r>
              <a:rPr lang="en"/>
              <a:t>These networks seems to be more difficult to train and does not converge very well when trained on the CASIA or Face scrub datasets. This can for example be seen as a relatively large loss on the training set also when no regularization is used, implying that the model is unable to overfit the data.</a:t>
            </a:r>
            <a:endParaRPr/>
          </a:p>
          <a:p>
            <a:pPr indent="0" lvl="0" marL="0" rtl="0" algn="l">
              <a:spcBef>
                <a:spcPts val="1200"/>
              </a:spcBef>
              <a:spcAft>
                <a:spcPts val="0"/>
              </a:spcAft>
              <a:buNone/>
            </a:pPr>
            <a:r>
              <a:rPr lang="en"/>
              <a:t>Training as a classifier makes training significantly easier and faster.</a:t>
            </a:r>
            <a:endParaRPr/>
          </a:p>
          <a:p>
            <a:pPr indent="0" lvl="0" marL="0" rtl="0" algn="l">
              <a:spcBef>
                <a:spcPts val="1200"/>
              </a:spcBef>
              <a:spcAft>
                <a:spcPts val="1200"/>
              </a:spcAft>
              <a:buNone/>
            </a:pPr>
            <a:r>
              <a:rPr lang="en"/>
              <a:t>Using e.g. the Inception-Resnet-v1 solves the convergence problem and results in significantly improved performance on LFW, both looking at the accuracy and the validation rate.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Benchmarks</a:t>
            </a:r>
            <a:endParaRPr/>
          </a:p>
        </p:txBody>
      </p:sp>
      <p:sp>
        <p:nvSpPr>
          <p:cNvPr id="392" name="Google Shape;392;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Note that training these models requires high computational power.</a:t>
            </a:r>
            <a:endParaRPr/>
          </a:p>
          <a:p>
            <a:pPr indent="0" lvl="0" marL="0" rtl="0" algn="l">
              <a:spcBef>
                <a:spcPts val="1200"/>
              </a:spcBef>
              <a:spcAft>
                <a:spcPts val="1200"/>
              </a:spcAft>
              <a:buNone/>
            </a:pPr>
            <a:r>
              <a:rPr lang="en"/>
              <a:t>You can download pre-trained models and test it on LFW.</a:t>
            </a:r>
            <a:endParaRPr/>
          </a:p>
        </p:txBody>
      </p:sp>
      <p:graphicFrame>
        <p:nvGraphicFramePr>
          <p:cNvPr id="393" name="Google Shape;393;p68"/>
          <p:cNvGraphicFramePr/>
          <p:nvPr/>
        </p:nvGraphicFramePr>
        <p:xfrm>
          <a:off x="839700" y="2886488"/>
          <a:ext cx="3000000" cy="3000000"/>
        </p:xfrm>
        <a:graphic>
          <a:graphicData uri="http://schemas.openxmlformats.org/drawingml/2006/table">
            <a:tbl>
              <a:tblPr>
                <a:noFill/>
                <a:tableStyleId>{C6120E90-CA6B-45DF-A94D-AE384C4376AF}</a:tableStyleId>
              </a:tblPr>
              <a:tblGrid>
                <a:gridCol w="1866150"/>
                <a:gridCol w="1866150"/>
                <a:gridCol w="1866150"/>
                <a:gridCol w="1866150"/>
              </a:tblGrid>
              <a:tr h="543725">
                <a:tc>
                  <a:txBody>
                    <a:bodyPr/>
                    <a:lstStyle/>
                    <a:p>
                      <a:pPr indent="0" lvl="0" marL="0" rtl="0" algn="ctr">
                        <a:spcBef>
                          <a:spcPts val="0"/>
                        </a:spcBef>
                        <a:spcAft>
                          <a:spcPts val="0"/>
                        </a:spcAft>
                        <a:buNone/>
                      </a:pPr>
                      <a:r>
                        <a:rPr lang="en">
                          <a:solidFill>
                            <a:schemeClr val="dk1"/>
                          </a:solidFill>
                        </a:rPr>
                        <a:t>Train Dataset</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Test Dataset</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Test Accuracy</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Download Weights</a:t>
                      </a:r>
                      <a:endParaRPr>
                        <a:solidFill>
                          <a:schemeClr val="dk1"/>
                        </a:solidFill>
                      </a:endParaRPr>
                    </a:p>
                  </a:txBody>
                  <a:tcPr marT="91425" marB="91425" marR="91425" marL="91425" anchor="ctr"/>
                </a:tc>
              </a:tr>
              <a:tr h="543725">
                <a:tc>
                  <a:txBody>
                    <a:bodyPr/>
                    <a:lstStyle/>
                    <a:p>
                      <a:pPr indent="0" lvl="0" marL="0" rtl="0" algn="ctr">
                        <a:spcBef>
                          <a:spcPts val="0"/>
                        </a:spcBef>
                        <a:spcAft>
                          <a:spcPts val="0"/>
                        </a:spcAft>
                        <a:buNone/>
                      </a:pPr>
                      <a:r>
                        <a:rPr lang="en">
                          <a:solidFill>
                            <a:schemeClr val="dk1"/>
                          </a:solidFill>
                        </a:rPr>
                        <a:t>CASIA-WebFace</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LFW</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0.9905</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3"/>
                        </a:rPr>
                        <a:t>Link</a:t>
                      </a:r>
                      <a:endParaRPr>
                        <a:solidFill>
                          <a:schemeClr val="dk1"/>
                        </a:solidFill>
                      </a:endParaRPr>
                    </a:p>
                  </a:txBody>
                  <a:tcPr marT="91425" marB="91425" marR="91425" marL="91425" anchor="ctr"/>
                </a:tc>
              </a:tr>
              <a:tr h="543725">
                <a:tc>
                  <a:txBody>
                    <a:bodyPr/>
                    <a:lstStyle/>
                    <a:p>
                      <a:pPr indent="0" lvl="0" marL="0" rtl="0" algn="ctr">
                        <a:spcBef>
                          <a:spcPts val="0"/>
                        </a:spcBef>
                        <a:spcAft>
                          <a:spcPts val="0"/>
                        </a:spcAft>
                        <a:buNone/>
                      </a:pPr>
                      <a:r>
                        <a:rPr lang="en">
                          <a:solidFill>
                            <a:schemeClr val="dk1"/>
                          </a:solidFill>
                        </a:rPr>
                        <a:t>VGGFace2</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LFW</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0.9965</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4"/>
                        </a:rPr>
                        <a:t>Link</a:t>
                      </a:r>
                      <a:endParaRPr>
                        <a:solidFill>
                          <a:schemeClr val="dk1"/>
                        </a:solidFill>
                      </a:endParaRPr>
                    </a:p>
                  </a:txBody>
                  <a:tcPr marT="91425" marB="91425" marR="91425" marL="91425"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Running code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Running Environment</a:t>
            </a:r>
            <a:endParaRPr/>
          </a:p>
        </p:txBody>
      </p:sp>
      <p:sp>
        <p:nvSpPr>
          <p:cNvPr id="404" name="Google Shape;404;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Ubuntu 20.04 or 14.04</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Python 3.5.10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Pip 20.3.4</a:t>
            </a:r>
            <a:endParaRPr/>
          </a:p>
          <a:p>
            <a:pPr indent="0" lvl="0" marL="0" rtl="0" algn="l">
              <a:spcBef>
                <a:spcPts val="1200"/>
              </a:spcBef>
              <a:spcAft>
                <a:spcPts val="1200"/>
              </a:spcAft>
              <a:buNone/>
            </a:pPr>
            <a:r>
              <a:t/>
            </a:r>
            <a:endParaRPr/>
          </a:p>
        </p:txBody>
      </p:sp>
      <p:pic>
        <p:nvPicPr>
          <p:cNvPr id="405" name="Google Shape;405;p70"/>
          <p:cNvPicPr preferRelativeResize="0"/>
          <p:nvPr/>
        </p:nvPicPr>
        <p:blipFill>
          <a:blip r:embed="rId3">
            <a:alphaModFix/>
          </a:blip>
          <a:stretch>
            <a:fillRect/>
          </a:stretch>
        </p:blipFill>
        <p:spPr>
          <a:xfrm>
            <a:off x="1947850" y="1595000"/>
            <a:ext cx="5248275" cy="1076325"/>
          </a:xfrm>
          <a:prstGeom prst="rect">
            <a:avLst/>
          </a:prstGeom>
          <a:noFill/>
          <a:ln>
            <a:noFill/>
          </a:ln>
        </p:spPr>
      </p:pic>
      <p:pic>
        <p:nvPicPr>
          <p:cNvPr id="406" name="Google Shape;406;p70"/>
          <p:cNvPicPr preferRelativeResize="0"/>
          <p:nvPr/>
        </p:nvPicPr>
        <p:blipFill>
          <a:blip r:embed="rId4">
            <a:alphaModFix/>
          </a:blip>
          <a:stretch>
            <a:fillRect/>
          </a:stretch>
        </p:blipFill>
        <p:spPr>
          <a:xfrm>
            <a:off x="2537663" y="3448125"/>
            <a:ext cx="4068677" cy="269825"/>
          </a:xfrm>
          <a:prstGeom prst="rect">
            <a:avLst/>
          </a:prstGeom>
          <a:noFill/>
          <a:ln>
            <a:noFill/>
          </a:ln>
        </p:spPr>
      </p:pic>
      <p:pic>
        <p:nvPicPr>
          <p:cNvPr id="407" name="Google Shape;407;p70"/>
          <p:cNvPicPr preferRelativeResize="0"/>
          <p:nvPr/>
        </p:nvPicPr>
        <p:blipFill>
          <a:blip r:embed="rId5">
            <a:alphaModFix/>
          </a:blip>
          <a:stretch>
            <a:fillRect/>
          </a:stretch>
        </p:blipFill>
        <p:spPr>
          <a:xfrm>
            <a:off x="1394463" y="4161100"/>
            <a:ext cx="6355088" cy="269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Requirements</a:t>
            </a:r>
            <a:endParaRPr/>
          </a:p>
        </p:txBody>
      </p:sp>
      <p:sp>
        <p:nvSpPr>
          <p:cNvPr id="413" name="Google Shape;413;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tensorflow==1.7</a:t>
            </a:r>
            <a:endParaRPr/>
          </a:p>
          <a:p>
            <a:pPr indent="0" lvl="0" marL="0" rtl="0" algn="l">
              <a:spcBef>
                <a:spcPts val="1200"/>
              </a:spcBef>
              <a:spcAft>
                <a:spcPts val="0"/>
              </a:spcAft>
              <a:buNone/>
            </a:pPr>
            <a:r>
              <a:rPr lang="en"/>
              <a:t>scipy==1.1.0</a:t>
            </a:r>
            <a:endParaRPr/>
          </a:p>
          <a:p>
            <a:pPr indent="0" lvl="0" marL="0" rtl="0" algn="l">
              <a:spcBef>
                <a:spcPts val="1200"/>
              </a:spcBef>
              <a:spcAft>
                <a:spcPts val="0"/>
              </a:spcAft>
              <a:buNone/>
            </a:pPr>
            <a:r>
              <a:rPr lang="en"/>
              <a:t>scikit-learn==0.22.2.post1</a:t>
            </a:r>
            <a:endParaRPr/>
          </a:p>
          <a:p>
            <a:pPr indent="0" lvl="0" marL="0" rtl="0" algn="l">
              <a:spcBef>
                <a:spcPts val="1200"/>
              </a:spcBef>
              <a:spcAft>
                <a:spcPts val="0"/>
              </a:spcAft>
              <a:buNone/>
            </a:pPr>
            <a:r>
              <a:rPr lang="en"/>
              <a:t>opencv-python==4.4.0.42</a:t>
            </a:r>
            <a:endParaRPr/>
          </a:p>
          <a:p>
            <a:pPr indent="0" lvl="0" marL="0" rtl="0" algn="l">
              <a:spcBef>
                <a:spcPts val="1200"/>
              </a:spcBef>
              <a:spcAft>
                <a:spcPts val="0"/>
              </a:spcAft>
              <a:buNone/>
            </a:pPr>
            <a:r>
              <a:rPr lang="en"/>
              <a:t>h5py==2.10.0</a:t>
            </a:r>
            <a:endParaRPr/>
          </a:p>
          <a:p>
            <a:pPr indent="0" lvl="0" marL="0" rtl="0" algn="l">
              <a:spcBef>
                <a:spcPts val="1200"/>
              </a:spcBef>
              <a:spcAft>
                <a:spcPts val="0"/>
              </a:spcAft>
              <a:buNone/>
            </a:pPr>
            <a:r>
              <a:rPr lang="en"/>
              <a:t>matplotlib==3.0.3</a:t>
            </a:r>
            <a:endParaRPr/>
          </a:p>
          <a:p>
            <a:pPr indent="0" lvl="0" marL="0" rtl="0" algn="l">
              <a:spcBef>
                <a:spcPts val="1200"/>
              </a:spcBef>
              <a:spcAft>
                <a:spcPts val="0"/>
              </a:spcAft>
              <a:buNone/>
            </a:pPr>
            <a:r>
              <a:rPr lang="en"/>
              <a:t>Pillow==7.2.0</a:t>
            </a:r>
            <a:endParaRPr/>
          </a:p>
          <a:p>
            <a:pPr indent="0" lvl="0" marL="0" rtl="0" algn="l">
              <a:spcBef>
                <a:spcPts val="1200"/>
              </a:spcBef>
              <a:spcAft>
                <a:spcPts val="0"/>
              </a:spcAft>
              <a:buNone/>
            </a:pPr>
            <a:r>
              <a:rPr lang="en"/>
              <a:t>requests==2.25.1</a:t>
            </a:r>
            <a:endParaRPr/>
          </a:p>
          <a:p>
            <a:pPr indent="0" lvl="0" marL="0" rtl="0" algn="l">
              <a:spcBef>
                <a:spcPts val="1200"/>
              </a:spcBef>
              <a:spcAft>
                <a:spcPts val="1200"/>
              </a:spcAft>
              <a:buNone/>
            </a:pPr>
            <a:r>
              <a:rPr lang="en"/>
              <a:t>psutil==5.8.0</a:t>
            </a:r>
            <a:endParaRPr/>
          </a:p>
        </p:txBody>
      </p:sp>
      <p:pic>
        <p:nvPicPr>
          <p:cNvPr id="414" name="Google Shape;414;p71"/>
          <p:cNvPicPr preferRelativeResize="0"/>
          <p:nvPr/>
        </p:nvPicPr>
        <p:blipFill>
          <a:blip r:embed="rId3">
            <a:alphaModFix/>
          </a:blip>
          <a:stretch>
            <a:fillRect/>
          </a:stretch>
        </p:blipFill>
        <p:spPr>
          <a:xfrm>
            <a:off x="5375304" y="0"/>
            <a:ext cx="3456992"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a:t>
            </a:r>
            <a:endParaRPr/>
          </a:p>
        </p:txBody>
      </p:sp>
      <p:sp>
        <p:nvSpPr>
          <p:cNvPr id="420" name="Google Shape;420;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pre-trained VGGFace2 model</a:t>
            </a:r>
            <a:endParaRPr/>
          </a:p>
          <a:p>
            <a:pPr indent="0" lvl="0" marL="0" rtl="0" algn="l">
              <a:spcBef>
                <a:spcPts val="1200"/>
              </a:spcBef>
              <a:spcAft>
                <a:spcPts val="1200"/>
              </a:spcAft>
              <a:buNone/>
            </a:pPr>
            <a:r>
              <a:rPr lang="en"/>
              <a:t>Test on a subset of LFW containing 307 images and 10 test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
        <p:nvSpPr>
          <p:cNvPr id="426" name="Google Shape;42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First copy facenet folder on ~/Projects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Then execute commands in RUN.txt file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27" name="Google Shape;427;p73"/>
          <p:cNvPicPr preferRelativeResize="0"/>
          <p:nvPr/>
        </p:nvPicPr>
        <p:blipFill>
          <a:blip r:embed="rId3">
            <a:alphaModFix/>
          </a:blip>
          <a:stretch>
            <a:fillRect/>
          </a:stretch>
        </p:blipFill>
        <p:spPr>
          <a:xfrm>
            <a:off x="1531012" y="1677437"/>
            <a:ext cx="6081975" cy="408038"/>
          </a:xfrm>
          <a:prstGeom prst="rect">
            <a:avLst/>
          </a:prstGeom>
          <a:noFill/>
          <a:ln>
            <a:noFill/>
          </a:ln>
        </p:spPr>
      </p:pic>
      <p:pic>
        <p:nvPicPr>
          <p:cNvPr id="428" name="Google Shape;428;p73"/>
          <p:cNvPicPr preferRelativeResize="0"/>
          <p:nvPr/>
        </p:nvPicPr>
        <p:blipFill>
          <a:blip r:embed="rId4">
            <a:alphaModFix/>
          </a:blip>
          <a:stretch>
            <a:fillRect/>
          </a:stretch>
        </p:blipFill>
        <p:spPr>
          <a:xfrm>
            <a:off x="428663" y="2994265"/>
            <a:ext cx="8286674" cy="12545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9"/>
          <p:cNvPicPr preferRelativeResize="0"/>
          <p:nvPr/>
        </p:nvPicPr>
        <p:blipFill>
          <a:blip r:embed="rId3">
            <a:alphaModFix/>
          </a:blip>
          <a:stretch>
            <a:fillRect/>
          </a:stretch>
        </p:blipFill>
        <p:spPr>
          <a:xfrm>
            <a:off x="2209800" y="1462088"/>
            <a:ext cx="4724400" cy="2219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434" name="Google Shape;434;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5" name="Google Shape;435;p74"/>
          <p:cNvPicPr preferRelativeResize="0"/>
          <p:nvPr/>
        </p:nvPicPr>
        <p:blipFill>
          <a:blip r:embed="rId3">
            <a:alphaModFix/>
          </a:blip>
          <a:stretch>
            <a:fillRect/>
          </a:stretch>
        </p:blipFill>
        <p:spPr>
          <a:xfrm>
            <a:off x="1905000" y="1303325"/>
            <a:ext cx="5334000" cy="3114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FaceNet on FER-2013</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Inception-ResNet</a:t>
            </a:r>
            <a:endParaRPr/>
          </a:p>
        </p:txBody>
      </p:sp>
      <p:sp>
        <p:nvSpPr>
          <p:cNvPr id="446" name="Google Shape;446;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FaceNet classifier is an inception based residual network</a:t>
            </a:r>
            <a:endParaRPr/>
          </a:p>
          <a:p>
            <a:pPr indent="0" lvl="0" marL="0" rtl="0" algn="l">
              <a:spcBef>
                <a:spcPts val="1200"/>
              </a:spcBef>
              <a:spcAft>
                <a:spcPts val="0"/>
              </a:spcAft>
              <a:buNone/>
            </a:pPr>
            <a:r>
              <a:rPr lang="en"/>
              <a:t>There are 4 versions of Inception-ResNet:</a:t>
            </a:r>
            <a:endParaRPr/>
          </a:p>
          <a:p>
            <a:pPr indent="-304958" lvl="0" marL="457200" rtl="0" algn="l">
              <a:spcBef>
                <a:spcPts val="1200"/>
              </a:spcBef>
              <a:spcAft>
                <a:spcPts val="0"/>
              </a:spcAft>
              <a:buSzPct val="100000"/>
              <a:buChar char="●"/>
            </a:pPr>
            <a:r>
              <a:rPr lang="en"/>
              <a:t>Inception-Resnet-V1</a:t>
            </a:r>
            <a:endParaRPr/>
          </a:p>
          <a:p>
            <a:pPr indent="-304958" lvl="0" marL="457200" rtl="0" algn="l">
              <a:spcBef>
                <a:spcPts val="0"/>
              </a:spcBef>
              <a:spcAft>
                <a:spcPts val="0"/>
              </a:spcAft>
              <a:buSzPct val="100000"/>
              <a:buChar char="●"/>
            </a:pPr>
            <a:r>
              <a:rPr lang="en"/>
              <a:t>Inception-Resnet-V2</a:t>
            </a:r>
            <a:endParaRPr/>
          </a:p>
          <a:p>
            <a:pPr indent="-304958" lvl="0" marL="457200" rtl="0" algn="l">
              <a:spcBef>
                <a:spcPts val="0"/>
              </a:spcBef>
              <a:spcAft>
                <a:spcPts val="0"/>
              </a:spcAft>
              <a:buSzPct val="100000"/>
              <a:buChar char="●"/>
            </a:pPr>
            <a:r>
              <a:rPr lang="en"/>
              <a:t>Inception-Resnet-V3</a:t>
            </a:r>
            <a:endParaRPr/>
          </a:p>
          <a:p>
            <a:pPr indent="-304958" lvl="0" marL="457200" rtl="0" algn="l">
              <a:spcBef>
                <a:spcPts val="0"/>
              </a:spcBef>
              <a:spcAft>
                <a:spcPts val="0"/>
              </a:spcAft>
              <a:buSzPct val="100000"/>
              <a:buChar char="●"/>
            </a:pPr>
            <a:r>
              <a:rPr lang="en"/>
              <a:t>Inception-Resnet-V4</a:t>
            </a:r>
            <a:endParaRPr/>
          </a:p>
          <a:p>
            <a:pPr indent="0" lvl="0" marL="0" rtl="0" algn="l">
              <a:spcBef>
                <a:spcPts val="1200"/>
              </a:spcBef>
              <a:spcAft>
                <a:spcPts val="0"/>
              </a:spcAft>
              <a:buNone/>
            </a:pPr>
            <a:r>
              <a:rPr lang="en"/>
              <a:t>We used version 2</a:t>
            </a:r>
            <a:endParaRPr/>
          </a:p>
          <a:p>
            <a:pPr indent="0" lvl="0" marL="0" rtl="0" algn="l">
              <a:spcBef>
                <a:spcPts val="12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Residual Inception blocks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2" name="Google Shape;452;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3" name="Google Shape;453;p77"/>
          <p:cNvPicPr preferRelativeResize="0"/>
          <p:nvPr/>
        </p:nvPicPr>
        <p:blipFill>
          <a:blip r:embed="rId3">
            <a:alphaModFix/>
          </a:blip>
          <a:stretch>
            <a:fillRect/>
          </a:stretch>
        </p:blipFill>
        <p:spPr>
          <a:xfrm>
            <a:off x="3247738" y="1902738"/>
            <a:ext cx="2648532" cy="2613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 of Residuals</a:t>
            </a:r>
            <a:endParaRPr/>
          </a:p>
        </p:txBody>
      </p:sp>
      <p:sp>
        <p:nvSpPr>
          <p:cNvPr id="459" name="Google Shape;459;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0" name="Google Shape;460;p78"/>
          <p:cNvPicPr preferRelativeResize="0"/>
          <p:nvPr/>
        </p:nvPicPr>
        <p:blipFill>
          <a:blip r:embed="rId3">
            <a:alphaModFix/>
          </a:blip>
          <a:stretch>
            <a:fillRect/>
          </a:stretch>
        </p:blipFill>
        <p:spPr>
          <a:xfrm>
            <a:off x="3626063" y="2161675"/>
            <a:ext cx="1895475" cy="2095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9"/>
          <p:cNvPicPr preferRelativeResize="0"/>
          <p:nvPr/>
        </p:nvPicPr>
        <p:blipFill>
          <a:blip r:embed="rId3">
            <a:alphaModFix/>
          </a:blip>
          <a:stretch>
            <a:fillRect/>
          </a:stretch>
        </p:blipFill>
        <p:spPr>
          <a:xfrm>
            <a:off x="152400" y="223050"/>
            <a:ext cx="8839197" cy="469740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80"/>
          <p:cNvPicPr preferRelativeResize="0"/>
          <p:nvPr/>
        </p:nvPicPr>
        <p:blipFill>
          <a:blip r:embed="rId3">
            <a:alphaModFix/>
          </a:blip>
          <a:stretch>
            <a:fillRect/>
          </a:stretch>
        </p:blipFill>
        <p:spPr>
          <a:xfrm>
            <a:off x="1524000" y="657225"/>
            <a:ext cx="6096000" cy="3829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Number of parameters</a:t>
            </a:r>
            <a:endParaRPr/>
          </a:p>
        </p:txBody>
      </p:sp>
      <p:sp>
        <p:nvSpPr>
          <p:cNvPr id="476" name="Google Shape;476;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Inception ResNet V2</a:t>
            </a:r>
            <a:endParaRPr/>
          </a:p>
          <a:p>
            <a:pPr indent="-298767" lvl="0" marL="457200" rtl="0" algn="l">
              <a:spcBef>
                <a:spcPts val="1200"/>
              </a:spcBef>
              <a:spcAft>
                <a:spcPts val="0"/>
              </a:spcAft>
              <a:buSzPct val="100000"/>
              <a:buChar char="●"/>
            </a:pPr>
            <a:r>
              <a:rPr lang="en"/>
              <a:t>Total params: 21,865,895</a:t>
            </a:r>
            <a:endParaRPr/>
          </a:p>
          <a:p>
            <a:pPr indent="-298767" lvl="0" marL="457200" rtl="0" algn="l">
              <a:spcBef>
                <a:spcPts val="0"/>
              </a:spcBef>
              <a:spcAft>
                <a:spcPts val="0"/>
              </a:spcAft>
              <a:buSzPct val="100000"/>
              <a:buChar char="●"/>
            </a:pPr>
            <a:r>
              <a:rPr lang="en"/>
              <a:t>Trainable params: 21,809,831</a:t>
            </a:r>
            <a:endParaRPr/>
          </a:p>
          <a:p>
            <a:pPr indent="-298767" lvl="0" marL="457200" rtl="0" algn="l">
              <a:spcBef>
                <a:spcPts val="0"/>
              </a:spcBef>
              <a:spcAft>
                <a:spcPts val="0"/>
              </a:spcAft>
              <a:buSzPct val="100000"/>
              <a:buChar char="●"/>
            </a:pPr>
            <a:r>
              <a:rPr lang="en"/>
              <a:t>Non-trainable params: 56,064</a:t>
            </a:r>
            <a:endParaRPr/>
          </a:p>
          <a:p>
            <a:pPr indent="0" lvl="0" marL="0" rtl="0" algn="l">
              <a:spcBef>
                <a:spcPts val="1200"/>
              </a:spcBef>
              <a:spcAft>
                <a:spcPts val="0"/>
              </a:spcAft>
              <a:buNone/>
            </a:pPr>
            <a:r>
              <a:rPr lang="en"/>
              <a:t>ResNet56:</a:t>
            </a:r>
            <a:endParaRPr/>
          </a:p>
          <a:p>
            <a:pPr indent="-298767" lvl="0" marL="457200" rtl="0" algn="l">
              <a:spcBef>
                <a:spcPts val="1200"/>
              </a:spcBef>
              <a:spcAft>
                <a:spcPts val="0"/>
              </a:spcAft>
              <a:buSzPct val="100000"/>
              <a:buChar char="●"/>
            </a:pPr>
            <a:r>
              <a:rPr lang="en"/>
              <a:t>Total params: 1,672,679</a:t>
            </a:r>
            <a:endParaRPr/>
          </a:p>
          <a:p>
            <a:pPr indent="-298767" lvl="0" marL="457200" rtl="0" algn="l">
              <a:spcBef>
                <a:spcPts val="0"/>
              </a:spcBef>
              <a:spcAft>
                <a:spcPts val="0"/>
              </a:spcAft>
              <a:buSzPct val="100000"/>
              <a:buChar char="●"/>
            </a:pPr>
            <a:r>
              <a:rPr lang="en"/>
              <a:t>Trainable params: 1,662,279</a:t>
            </a:r>
            <a:endParaRPr/>
          </a:p>
          <a:p>
            <a:pPr indent="-298767" lvl="0" marL="457200" rtl="0" algn="l">
              <a:spcBef>
                <a:spcPts val="0"/>
              </a:spcBef>
              <a:spcAft>
                <a:spcPts val="0"/>
              </a:spcAft>
              <a:buSzPct val="100000"/>
              <a:buChar char="●"/>
            </a:pPr>
            <a:r>
              <a:rPr lang="en"/>
              <a:t>Non-trainable params: 10,400</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FaceNet + Augmentation</a:t>
            </a:r>
            <a:endParaRPr/>
          </a:p>
        </p:txBody>
      </p:sp>
      <p:sp>
        <p:nvSpPr>
          <p:cNvPr id="482" name="Google Shape;482;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95.2 %</a:t>
            </a:r>
            <a:endParaRPr/>
          </a:p>
          <a:p>
            <a:pPr indent="0" lvl="0" marL="0" rtl="0" algn="l">
              <a:spcBef>
                <a:spcPts val="1200"/>
              </a:spcBef>
              <a:spcAft>
                <a:spcPts val="0"/>
              </a:spcAft>
              <a:buNone/>
            </a:pPr>
            <a:r>
              <a:rPr lang="en"/>
              <a:t>Validation accuracy:	63.1%</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1200"/>
              </a:spcAft>
              <a:buNone/>
            </a:pPr>
            <a:r>
              <a:rPr lang="en"/>
              <a:t>Input: Original Image</a:t>
            </a:r>
            <a:endParaRPr/>
          </a:p>
        </p:txBody>
      </p:sp>
      <p:pic>
        <p:nvPicPr>
          <p:cNvPr id="483" name="Google Shape;483;p82"/>
          <p:cNvPicPr preferRelativeResize="0"/>
          <p:nvPr/>
        </p:nvPicPr>
        <p:blipFill>
          <a:blip r:embed="rId4">
            <a:alphaModFix/>
          </a:blip>
          <a:stretch>
            <a:fillRect/>
          </a:stretch>
        </p:blipFill>
        <p:spPr>
          <a:xfrm>
            <a:off x="5903550" y="1853838"/>
            <a:ext cx="2514600" cy="23717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FaceNet + RoI Dlib +</a:t>
            </a:r>
            <a:r>
              <a:rPr lang="en"/>
              <a:t> Augmentation</a:t>
            </a:r>
            <a:endParaRPr/>
          </a:p>
        </p:txBody>
      </p:sp>
      <p:sp>
        <p:nvSpPr>
          <p:cNvPr id="489" name="Google Shape;489;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96.4 %</a:t>
            </a:r>
            <a:endParaRPr/>
          </a:p>
          <a:p>
            <a:pPr indent="0" lvl="0" marL="0" rtl="0" algn="l">
              <a:spcBef>
                <a:spcPts val="1200"/>
              </a:spcBef>
              <a:spcAft>
                <a:spcPts val="0"/>
              </a:spcAft>
              <a:buNone/>
            </a:pPr>
            <a:r>
              <a:rPr lang="en"/>
              <a:t>Validation accuracy:	66.7%</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1200"/>
              </a:spcAft>
              <a:buNone/>
            </a:pPr>
            <a:r>
              <a:rPr lang="en"/>
              <a:t>Input: Original Image + </a:t>
            </a:r>
            <a:r>
              <a:rPr lang="en"/>
              <a:t>Landmarks with Dlib</a:t>
            </a:r>
            <a:endParaRPr/>
          </a:p>
        </p:txBody>
      </p:sp>
      <p:pic>
        <p:nvPicPr>
          <p:cNvPr id="490" name="Google Shape;490;p83"/>
          <p:cNvPicPr preferRelativeResize="0"/>
          <p:nvPr/>
        </p:nvPicPr>
        <p:blipFill>
          <a:blip r:embed="rId4">
            <a:alphaModFix/>
          </a:blip>
          <a:stretch>
            <a:fillRect/>
          </a:stretch>
        </p:blipFill>
        <p:spPr>
          <a:xfrm>
            <a:off x="4665300" y="1853850"/>
            <a:ext cx="3752850" cy="182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Landmark extraction with MTCNN</a:t>
            </a:r>
            <a:endParaRPr/>
          </a:p>
          <a:p>
            <a:pPr indent="0" lvl="0" marL="0" rtl="0" algn="l">
              <a:spcBef>
                <a:spcPts val="0"/>
              </a:spcBef>
              <a:spcAft>
                <a:spcPts val="0"/>
              </a:spcAft>
              <a:buNone/>
            </a:pPr>
            <a:r>
              <a:t/>
            </a:r>
            <a:endParaRPr/>
          </a:p>
        </p:txBody>
      </p:sp>
      <p:sp>
        <p:nvSpPr>
          <p:cNvPr id="160" name="Google Shape;16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u="sng">
                <a:solidFill>
                  <a:schemeClr val="hlink"/>
                </a:solidFill>
                <a:hlinkClick r:id="rId3"/>
              </a:rPr>
              <a:t>Link to Colab</a:t>
            </a:r>
            <a:endParaRPr/>
          </a:p>
          <a:p>
            <a:pPr indent="0" lvl="0" marL="0" rtl="0" algn="l">
              <a:spcBef>
                <a:spcPts val="1200"/>
              </a:spcBef>
              <a:spcAft>
                <a:spcPts val="0"/>
              </a:spcAft>
              <a:buNone/>
            </a:pPr>
            <a:r>
              <a:rPr lang="en"/>
              <a:t>Saved to my github repository</a:t>
            </a:r>
            <a:endParaRPr/>
          </a:p>
          <a:p>
            <a:pPr indent="0" lvl="0" marL="0" rtl="0" algn="l">
              <a:spcBef>
                <a:spcPts val="1200"/>
              </a:spcBef>
              <a:spcAft>
                <a:spcPts val="0"/>
              </a:spcAft>
              <a:buNone/>
            </a:pPr>
            <a:r>
              <a:rPr lang="en" u="sng">
                <a:solidFill>
                  <a:schemeClr val="hlink"/>
                </a:solidFill>
                <a:hlinkClick r:id="rId4"/>
              </a:rPr>
              <a:t>https://github.com/nikomadol/datasets/blob/main/FER-2013/fer-2013-landmarks-zip.npz</a:t>
            </a:r>
            <a:endParaRPr/>
          </a:p>
          <a:p>
            <a:pPr indent="0" lvl="0" marL="0" rtl="0" algn="l">
              <a:spcBef>
                <a:spcPts val="1200"/>
              </a:spcBef>
              <a:spcAft>
                <a:spcPts val="0"/>
              </a:spcAft>
              <a:buNone/>
            </a:pPr>
            <a:r>
              <a:rPr lang="en"/>
              <a:t>Faster than Dlib</a:t>
            </a:r>
            <a:endParaRPr/>
          </a:p>
          <a:p>
            <a:pPr indent="0" lvl="0" marL="0" rtl="0" algn="l">
              <a:spcBef>
                <a:spcPts val="1200"/>
              </a:spcBef>
              <a:spcAft>
                <a:spcPts val="0"/>
              </a:spcAft>
              <a:buNone/>
            </a:pPr>
            <a:r>
              <a:rPr lang="en"/>
              <a:t>More accurate than Dlib</a:t>
            </a:r>
            <a:endParaRPr/>
          </a:p>
          <a:p>
            <a:pPr indent="0" lvl="0" marL="0" rtl="0" algn="l">
              <a:spcBef>
                <a:spcPts val="1200"/>
              </a:spcBef>
              <a:spcAft>
                <a:spcPts val="0"/>
              </a:spcAft>
              <a:buNone/>
            </a:pPr>
            <a:r>
              <a:rPr lang="en"/>
              <a:t>Just Landmark extracted.</a:t>
            </a:r>
            <a:endParaRPr/>
          </a:p>
          <a:p>
            <a:pPr indent="0" lvl="0" marL="0" rtl="0" algn="l">
              <a:spcBef>
                <a:spcPts val="1200"/>
              </a:spcBef>
              <a:spcAft>
                <a:spcPts val="1200"/>
              </a:spcAft>
              <a:buNone/>
            </a:pPr>
            <a:r>
              <a:rPr lang="en"/>
              <a:t>Regions are not extracted.</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RoI </a:t>
            </a:r>
            <a:r>
              <a:rPr lang="en"/>
              <a:t>Retina Face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85"/>
          <p:cNvPicPr preferRelativeResize="0"/>
          <p:nvPr/>
        </p:nvPicPr>
        <p:blipFill>
          <a:blip r:embed="rId3">
            <a:alphaModFix/>
          </a:blip>
          <a:stretch>
            <a:fillRect/>
          </a:stretch>
        </p:blipFill>
        <p:spPr>
          <a:xfrm>
            <a:off x="1151325" y="152400"/>
            <a:ext cx="6841348" cy="4838699"/>
          </a:xfrm>
          <a:prstGeom prst="rect">
            <a:avLst/>
          </a:prstGeom>
          <a:noFill/>
          <a:ln>
            <a:noFill/>
          </a:ln>
        </p:spPr>
      </p:pic>
      <p:sp>
        <p:nvSpPr>
          <p:cNvPr id="501" name="Google Shape;501;p85"/>
          <p:cNvSpPr txBox="1"/>
          <p:nvPr/>
        </p:nvSpPr>
        <p:spPr>
          <a:xfrm>
            <a:off x="483625" y="191925"/>
            <a:ext cx="15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Original Input</a:t>
            </a:r>
            <a:endParaRPr>
              <a:latin typeface="Lato"/>
              <a:ea typeface="Lato"/>
              <a:cs typeface="Lato"/>
              <a:sym typeface="Lato"/>
            </a:endParaRPr>
          </a:p>
        </p:txBody>
      </p:sp>
      <p:sp>
        <p:nvSpPr>
          <p:cNvPr id="502" name="Google Shape;502;p85"/>
          <p:cNvSpPr txBox="1"/>
          <p:nvPr/>
        </p:nvSpPr>
        <p:spPr>
          <a:xfrm>
            <a:off x="7606600" y="191925"/>
            <a:ext cx="15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RoI Mask</a:t>
            </a:r>
            <a:endParaRPr>
              <a:latin typeface="Lato"/>
              <a:ea typeface="Lato"/>
              <a:cs typeface="Lato"/>
              <a:sym typeface="Lato"/>
            </a:endParaRPr>
          </a:p>
        </p:txBody>
      </p:sp>
      <p:cxnSp>
        <p:nvCxnSpPr>
          <p:cNvPr id="503" name="Google Shape;503;p85"/>
          <p:cNvCxnSpPr/>
          <p:nvPr/>
        </p:nvCxnSpPr>
        <p:spPr>
          <a:xfrm>
            <a:off x="912150" y="3479675"/>
            <a:ext cx="8400" cy="1342800"/>
          </a:xfrm>
          <a:prstGeom prst="straightConnector1">
            <a:avLst/>
          </a:prstGeom>
          <a:noFill/>
          <a:ln cap="flat" cmpd="sng" w="9525">
            <a:solidFill>
              <a:schemeClr val="dk2"/>
            </a:solidFill>
            <a:prstDash val="solid"/>
            <a:round/>
            <a:headEnd len="med" w="med" type="none"/>
            <a:tailEnd len="med" w="med" type="triangle"/>
          </a:ln>
        </p:spPr>
      </p:cxnSp>
      <p:sp>
        <p:nvSpPr>
          <p:cNvPr id="504" name="Google Shape;504;p85"/>
          <p:cNvSpPr txBox="1"/>
          <p:nvPr/>
        </p:nvSpPr>
        <p:spPr>
          <a:xfrm>
            <a:off x="1066775" y="3671975"/>
            <a:ext cx="157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ResNet</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86"/>
          <p:cNvPicPr preferRelativeResize="0"/>
          <p:nvPr/>
        </p:nvPicPr>
        <p:blipFill>
          <a:blip r:embed="rId3">
            <a:alphaModFix/>
          </a:blip>
          <a:stretch>
            <a:fillRect/>
          </a:stretch>
        </p:blipFill>
        <p:spPr>
          <a:xfrm>
            <a:off x="1346200" y="152400"/>
            <a:ext cx="6451600"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87"/>
          <p:cNvPicPr preferRelativeResize="0"/>
          <p:nvPr/>
        </p:nvPicPr>
        <p:blipFill>
          <a:blip r:embed="rId3">
            <a:alphaModFix/>
          </a:blip>
          <a:stretch>
            <a:fillRect/>
          </a:stretch>
        </p:blipFill>
        <p:spPr>
          <a:xfrm>
            <a:off x="1681150" y="520100"/>
            <a:ext cx="581025" cy="819150"/>
          </a:xfrm>
          <a:prstGeom prst="rect">
            <a:avLst/>
          </a:prstGeom>
          <a:noFill/>
          <a:ln>
            <a:noFill/>
          </a:ln>
        </p:spPr>
      </p:pic>
      <p:pic>
        <p:nvPicPr>
          <p:cNvPr id="515" name="Google Shape;515;p87"/>
          <p:cNvPicPr preferRelativeResize="0"/>
          <p:nvPr/>
        </p:nvPicPr>
        <p:blipFill>
          <a:blip r:embed="rId4">
            <a:alphaModFix/>
          </a:blip>
          <a:stretch>
            <a:fillRect/>
          </a:stretch>
        </p:blipFill>
        <p:spPr>
          <a:xfrm>
            <a:off x="2414575" y="512425"/>
            <a:ext cx="657225" cy="866775"/>
          </a:xfrm>
          <a:prstGeom prst="rect">
            <a:avLst/>
          </a:prstGeom>
          <a:noFill/>
          <a:ln>
            <a:noFill/>
          </a:ln>
        </p:spPr>
      </p:pic>
      <p:pic>
        <p:nvPicPr>
          <p:cNvPr id="516" name="Google Shape;516;p87"/>
          <p:cNvPicPr preferRelativeResize="0"/>
          <p:nvPr/>
        </p:nvPicPr>
        <p:blipFill>
          <a:blip r:embed="rId5">
            <a:alphaModFix/>
          </a:blip>
          <a:stretch>
            <a:fillRect/>
          </a:stretch>
        </p:blipFill>
        <p:spPr>
          <a:xfrm>
            <a:off x="3224200" y="512425"/>
            <a:ext cx="638175" cy="790575"/>
          </a:xfrm>
          <a:prstGeom prst="rect">
            <a:avLst/>
          </a:prstGeom>
          <a:noFill/>
          <a:ln>
            <a:noFill/>
          </a:ln>
        </p:spPr>
      </p:pic>
      <p:pic>
        <p:nvPicPr>
          <p:cNvPr id="517" name="Google Shape;517;p87"/>
          <p:cNvPicPr preferRelativeResize="0"/>
          <p:nvPr/>
        </p:nvPicPr>
        <p:blipFill>
          <a:blip r:embed="rId6">
            <a:alphaModFix/>
          </a:blip>
          <a:stretch>
            <a:fillRect/>
          </a:stretch>
        </p:blipFill>
        <p:spPr>
          <a:xfrm>
            <a:off x="3967150" y="526688"/>
            <a:ext cx="619125" cy="762000"/>
          </a:xfrm>
          <a:prstGeom prst="rect">
            <a:avLst/>
          </a:prstGeom>
          <a:noFill/>
          <a:ln>
            <a:noFill/>
          </a:ln>
        </p:spPr>
      </p:pic>
      <p:pic>
        <p:nvPicPr>
          <p:cNvPr id="518" name="Google Shape;518;p87"/>
          <p:cNvPicPr preferRelativeResize="0"/>
          <p:nvPr/>
        </p:nvPicPr>
        <p:blipFill>
          <a:blip r:embed="rId7">
            <a:alphaModFix/>
          </a:blip>
          <a:stretch>
            <a:fillRect/>
          </a:stretch>
        </p:blipFill>
        <p:spPr>
          <a:xfrm>
            <a:off x="4824388" y="536238"/>
            <a:ext cx="600075" cy="819150"/>
          </a:xfrm>
          <a:prstGeom prst="rect">
            <a:avLst/>
          </a:prstGeom>
          <a:noFill/>
          <a:ln>
            <a:noFill/>
          </a:ln>
        </p:spPr>
      </p:pic>
      <p:pic>
        <p:nvPicPr>
          <p:cNvPr id="519" name="Google Shape;519;p87"/>
          <p:cNvPicPr preferRelativeResize="0"/>
          <p:nvPr/>
        </p:nvPicPr>
        <p:blipFill>
          <a:blip r:embed="rId8">
            <a:alphaModFix/>
          </a:blip>
          <a:stretch>
            <a:fillRect/>
          </a:stretch>
        </p:blipFill>
        <p:spPr>
          <a:xfrm>
            <a:off x="5662600" y="574325"/>
            <a:ext cx="523875" cy="666750"/>
          </a:xfrm>
          <a:prstGeom prst="rect">
            <a:avLst/>
          </a:prstGeom>
          <a:noFill/>
          <a:ln>
            <a:noFill/>
          </a:ln>
        </p:spPr>
      </p:pic>
      <p:pic>
        <p:nvPicPr>
          <p:cNvPr id="520" name="Google Shape;520;p87"/>
          <p:cNvPicPr preferRelativeResize="0"/>
          <p:nvPr/>
        </p:nvPicPr>
        <p:blipFill>
          <a:blip r:embed="rId9">
            <a:alphaModFix/>
          </a:blip>
          <a:stretch>
            <a:fillRect/>
          </a:stretch>
        </p:blipFill>
        <p:spPr>
          <a:xfrm>
            <a:off x="6386488" y="567725"/>
            <a:ext cx="561975" cy="723900"/>
          </a:xfrm>
          <a:prstGeom prst="rect">
            <a:avLst/>
          </a:prstGeom>
          <a:noFill/>
          <a:ln>
            <a:noFill/>
          </a:ln>
        </p:spPr>
      </p:pic>
      <p:pic>
        <p:nvPicPr>
          <p:cNvPr id="521" name="Google Shape;521;p87"/>
          <p:cNvPicPr preferRelativeResize="0"/>
          <p:nvPr/>
        </p:nvPicPr>
        <p:blipFill>
          <a:blip r:embed="rId10">
            <a:alphaModFix/>
          </a:blip>
          <a:stretch>
            <a:fillRect/>
          </a:stretch>
        </p:blipFill>
        <p:spPr>
          <a:xfrm>
            <a:off x="7096625" y="520088"/>
            <a:ext cx="533400" cy="695325"/>
          </a:xfrm>
          <a:prstGeom prst="rect">
            <a:avLst/>
          </a:prstGeom>
          <a:noFill/>
          <a:ln>
            <a:noFill/>
          </a:ln>
        </p:spPr>
      </p:pic>
      <p:pic>
        <p:nvPicPr>
          <p:cNvPr id="522" name="Google Shape;522;p87"/>
          <p:cNvPicPr preferRelativeResize="0"/>
          <p:nvPr/>
        </p:nvPicPr>
        <p:blipFill>
          <a:blip r:embed="rId11">
            <a:alphaModFix/>
          </a:blip>
          <a:stretch>
            <a:fillRect/>
          </a:stretch>
        </p:blipFill>
        <p:spPr>
          <a:xfrm>
            <a:off x="1602075" y="1930825"/>
            <a:ext cx="581025" cy="819150"/>
          </a:xfrm>
          <a:prstGeom prst="rect">
            <a:avLst/>
          </a:prstGeom>
          <a:noFill/>
          <a:ln>
            <a:noFill/>
          </a:ln>
        </p:spPr>
      </p:pic>
      <p:pic>
        <p:nvPicPr>
          <p:cNvPr id="523" name="Google Shape;523;p87"/>
          <p:cNvPicPr preferRelativeResize="0"/>
          <p:nvPr/>
        </p:nvPicPr>
        <p:blipFill>
          <a:blip r:embed="rId12">
            <a:alphaModFix/>
          </a:blip>
          <a:stretch>
            <a:fillRect/>
          </a:stretch>
        </p:blipFill>
        <p:spPr>
          <a:xfrm>
            <a:off x="2335500" y="1892725"/>
            <a:ext cx="657225" cy="866775"/>
          </a:xfrm>
          <a:prstGeom prst="rect">
            <a:avLst/>
          </a:prstGeom>
          <a:noFill/>
          <a:ln>
            <a:noFill/>
          </a:ln>
        </p:spPr>
      </p:pic>
      <p:pic>
        <p:nvPicPr>
          <p:cNvPr id="524" name="Google Shape;524;p87"/>
          <p:cNvPicPr preferRelativeResize="0"/>
          <p:nvPr/>
        </p:nvPicPr>
        <p:blipFill>
          <a:blip r:embed="rId13">
            <a:alphaModFix/>
          </a:blip>
          <a:stretch>
            <a:fillRect/>
          </a:stretch>
        </p:blipFill>
        <p:spPr>
          <a:xfrm>
            <a:off x="3145125" y="1930825"/>
            <a:ext cx="638175" cy="790575"/>
          </a:xfrm>
          <a:prstGeom prst="rect">
            <a:avLst/>
          </a:prstGeom>
          <a:noFill/>
          <a:ln>
            <a:noFill/>
          </a:ln>
        </p:spPr>
      </p:pic>
      <p:pic>
        <p:nvPicPr>
          <p:cNvPr id="525" name="Google Shape;525;p87"/>
          <p:cNvPicPr preferRelativeResize="0"/>
          <p:nvPr/>
        </p:nvPicPr>
        <p:blipFill>
          <a:blip r:embed="rId14">
            <a:alphaModFix/>
          </a:blip>
          <a:stretch>
            <a:fillRect/>
          </a:stretch>
        </p:blipFill>
        <p:spPr>
          <a:xfrm>
            <a:off x="3967150" y="1873675"/>
            <a:ext cx="619125" cy="762000"/>
          </a:xfrm>
          <a:prstGeom prst="rect">
            <a:avLst/>
          </a:prstGeom>
          <a:noFill/>
          <a:ln>
            <a:noFill/>
          </a:ln>
        </p:spPr>
      </p:pic>
      <p:pic>
        <p:nvPicPr>
          <p:cNvPr id="526" name="Google Shape;526;p87"/>
          <p:cNvPicPr preferRelativeResize="0"/>
          <p:nvPr/>
        </p:nvPicPr>
        <p:blipFill>
          <a:blip r:embed="rId15">
            <a:alphaModFix/>
          </a:blip>
          <a:stretch>
            <a:fillRect/>
          </a:stretch>
        </p:blipFill>
        <p:spPr>
          <a:xfrm>
            <a:off x="4735788" y="1845100"/>
            <a:ext cx="600075" cy="819150"/>
          </a:xfrm>
          <a:prstGeom prst="rect">
            <a:avLst/>
          </a:prstGeom>
          <a:noFill/>
          <a:ln>
            <a:noFill/>
          </a:ln>
        </p:spPr>
      </p:pic>
      <p:pic>
        <p:nvPicPr>
          <p:cNvPr id="527" name="Google Shape;527;p87"/>
          <p:cNvPicPr preferRelativeResize="0"/>
          <p:nvPr/>
        </p:nvPicPr>
        <p:blipFill>
          <a:blip r:embed="rId16">
            <a:alphaModFix/>
          </a:blip>
          <a:stretch>
            <a:fillRect/>
          </a:stretch>
        </p:blipFill>
        <p:spPr>
          <a:xfrm>
            <a:off x="5485375" y="1873988"/>
            <a:ext cx="523875" cy="666750"/>
          </a:xfrm>
          <a:prstGeom prst="rect">
            <a:avLst/>
          </a:prstGeom>
          <a:noFill/>
          <a:ln>
            <a:noFill/>
          </a:ln>
        </p:spPr>
      </p:pic>
      <p:pic>
        <p:nvPicPr>
          <p:cNvPr id="528" name="Google Shape;528;p87"/>
          <p:cNvPicPr preferRelativeResize="0"/>
          <p:nvPr/>
        </p:nvPicPr>
        <p:blipFill>
          <a:blip r:embed="rId17">
            <a:alphaModFix/>
          </a:blip>
          <a:stretch>
            <a:fillRect/>
          </a:stretch>
        </p:blipFill>
        <p:spPr>
          <a:xfrm>
            <a:off x="6370325" y="1845413"/>
            <a:ext cx="561975" cy="723900"/>
          </a:xfrm>
          <a:prstGeom prst="rect">
            <a:avLst/>
          </a:prstGeom>
          <a:noFill/>
          <a:ln>
            <a:noFill/>
          </a:ln>
        </p:spPr>
      </p:pic>
      <p:pic>
        <p:nvPicPr>
          <p:cNvPr id="529" name="Google Shape;529;p87"/>
          <p:cNvPicPr preferRelativeResize="0"/>
          <p:nvPr/>
        </p:nvPicPr>
        <p:blipFill>
          <a:blip r:embed="rId18">
            <a:alphaModFix/>
          </a:blip>
          <a:stretch>
            <a:fillRect/>
          </a:stretch>
        </p:blipFill>
        <p:spPr>
          <a:xfrm>
            <a:off x="7202700" y="1859700"/>
            <a:ext cx="533400" cy="695325"/>
          </a:xfrm>
          <a:prstGeom prst="rect">
            <a:avLst/>
          </a:prstGeom>
          <a:noFill/>
          <a:ln>
            <a:noFill/>
          </a:ln>
        </p:spPr>
      </p:pic>
      <p:sp>
        <p:nvSpPr>
          <p:cNvPr id="530" name="Google Shape;530;p87"/>
          <p:cNvSpPr txBox="1"/>
          <p:nvPr/>
        </p:nvSpPr>
        <p:spPr>
          <a:xfrm>
            <a:off x="3370325" y="3040025"/>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result for face 1:  Happy</a:t>
            </a:r>
            <a:endParaRPr/>
          </a:p>
          <a:p>
            <a:pPr indent="0" lvl="0" marL="0" rtl="0" algn="l">
              <a:spcBef>
                <a:spcPts val="0"/>
              </a:spcBef>
              <a:spcAft>
                <a:spcPts val="0"/>
              </a:spcAft>
              <a:buNone/>
            </a:pPr>
            <a:r>
              <a:rPr lang="en"/>
              <a:t>result for face 2:  Neutral</a:t>
            </a:r>
            <a:endParaRPr/>
          </a:p>
          <a:p>
            <a:pPr indent="0" lvl="0" marL="0" rtl="0" algn="l">
              <a:spcBef>
                <a:spcPts val="0"/>
              </a:spcBef>
              <a:spcAft>
                <a:spcPts val="0"/>
              </a:spcAft>
              <a:buNone/>
            </a:pPr>
            <a:r>
              <a:rPr lang="en"/>
              <a:t>result for face 3:  Happy</a:t>
            </a:r>
            <a:endParaRPr/>
          </a:p>
          <a:p>
            <a:pPr indent="0" lvl="0" marL="0" rtl="0" algn="l">
              <a:spcBef>
                <a:spcPts val="0"/>
              </a:spcBef>
              <a:spcAft>
                <a:spcPts val="0"/>
              </a:spcAft>
              <a:buNone/>
            </a:pPr>
            <a:r>
              <a:rPr lang="en"/>
              <a:t>result for face 4:  Happy</a:t>
            </a:r>
            <a:endParaRPr/>
          </a:p>
          <a:p>
            <a:pPr indent="0" lvl="0" marL="0" rtl="0" algn="l">
              <a:spcBef>
                <a:spcPts val="0"/>
              </a:spcBef>
              <a:spcAft>
                <a:spcPts val="0"/>
              </a:spcAft>
              <a:buNone/>
            </a:pPr>
            <a:r>
              <a:rPr lang="en"/>
              <a:t>result for face 5:  Neutral</a:t>
            </a:r>
            <a:endParaRPr/>
          </a:p>
          <a:p>
            <a:pPr indent="0" lvl="0" marL="0" rtl="0" algn="l">
              <a:spcBef>
                <a:spcPts val="0"/>
              </a:spcBef>
              <a:spcAft>
                <a:spcPts val="0"/>
              </a:spcAft>
              <a:buNone/>
            </a:pPr>
            <a:r>
              <a:rPr lang="en"/>
              <a:t>result for face 6:  Neutral</a:t>
            </a:r>
            <a:endParaRPr/>
          </a:p>
          <a:p>
            <a:pPr indent="0" lvl="0" marL="0" rtl="0" algn="l">
              <a:spcBef>
                <a:spcPts val="0"/>
              </a:spcBef>
              <a:spcAft>
                <a:spcPts val="0"/>
              </a:spcAft>
              <a:buNone/>
            </a:pPr>
            <a:r>
              <a:rPr lang="en"/>
              <a:t>result for face 7:  Neutral</a:t>
            </a:r>
            <a:endParaRPr/>
          </a:p>
          <a:p>
            <a:pPr indent="0" lvl="0" marL="0" rtl="0" algn="l">
              <a:spcBef>
                <a:spcPts val="0"/>
              </a:spcBef>
              <a:spcAft>
                <a:spcPts val="0"/>
              </a:spcAft>
              <a:buNone/>
            </a:pPr>
            <a:r>
              <a:rPr lang="en"/>
              <a:t>result for face 8:  Neutral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Webcam support</a:t>
            </a:r>
            <a:endParaRPr/>
          </a:p>
        </p:txBody>
      </p:sp>
      <p:sp>
        <p:nvSpPr>
          <p:cNvPr id="536" name="Google Shape;536;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7" name="Google Shape;537;p88"/>
          <p:cNvPicPr preferRelativeResize="0"/>
          <p:nvPr/>
        </p:nvPicPr>
        <p:blipFill>
          <a:blip r:embed="rId3">
            <a:alphaModFix/>
          </a:blip>
          <a:stretch>
            <a:fillRect/>
          </a:stretch>
        </p:blipFill>
        <p:spPr>
          <a:xfrm>
            <a:off x="2885075" y="2078875"/>
            <a:ext cx="3373859" cy="302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1"/>
          <p:cNvPicPr preferRelativeResize="0"/>
          <p:nvPr/>
        </p:nvPicPr>
        <p:blipFill>
          <a:blip r:embed="rId3">
            <a:alphaModFix/>
          </a:blip>
          <a:stretch>
            <a:fillRect/>
          </a:stretch>
        </p:blipFill>
        <p:spPr>
          <a:xfrm>
            <a:off x="2338388" y="1495425"/>
            <a:ext cx="4467225" cy="215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ResNet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ResNet 50</a:t>
            </a:r>
            <a:endParaRPr/>
          </a:p>
        </p:txBody>
      </p:sp>
      <p:sp>
        <p:nvSpPr>
          <p:cNvPr id="176" name="Google Shape;176;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 accuracy:		86.0 %</a:t>
            </a:r>
            <a:endParaRPr/>
          </a:p>
          <a:p>
            <a:pPr indent="0" lvl="0" marL="0" rtl="0" algn="l">
              <a:spcBef>
                <a:spcPts val="1200"/>
              </a:spcBef>
              <a:spcAft>
                <a:spcPts val="0"/>
              </a:spcAft>
              <a:buNone/>
            </a:pPr>
            <a:r>
              <a:rPr lang="en"/>
              <a:t>Validation accuracy:	56.5 %</a:t>
            </a:r>
            <a:endParaRPr/>
          </a:p>
          <a:p>
            <a:pPr indent="0" lvl="0" marL="0" rtl="0" algn="l">
              <a:spcBef>
                <a:spcPts val="1200"/>
              </a:spcBef>
              <a:spcAft>
                <a:spcPts val="0"/>
              </a:spcAft>
              <a:buNone/>
            </a:pPr>
            <a:r>
              <a:rPr lang="en" u="sng">
                <a:solidFill>
                  <a:schemeClr val="hlink"/>
                </a:solidFill>
                <a:hlinkClick r:id="rId3"/>
              </a:rPr>
              <a:t>Link to Colab</a:t>
            </a:r>
            <a:endParaRPr/>
          </a:p>
          <a:p>
            <a:pPr indent="0" lvl="0" marL="0" rtl="0" algn="l">
              <a:spcBef>
                <a:spcPts val="1200"/>
              </a:spcBef>
              <a:spcAft>
                <a:spcPts val="1200"/>
              </a:spcAft>
              <a:buNone/>
            </a:pPr>
            <a:r>
              <a:rPr lang="en"/>
              <a:t>Input: Original Image</a:t>
            </a:r>
            <a:endParaRPr/>
          </a:p>
        </p:txBody>
      </p:sp>
      <p:pic>
        <p:nvPicPr>
          <p:cNvPr id="177" name="Google Shape;177;p33"/>
          <p:cNvPicPr preferRelativeResize="0"/>
          <p:nvPr/>
        </p:nvPicPr>
        <p:blipFill>
          <a:blip r:embed="rId4">
            <a:alphaModFix/>
          </a:blip>
          <a:stretch>
            <a:fillRect/>
          </a:stretch>
        </p:blipFill>
        <p:spPr>
          <a:xfrm>
            <a:off x="5242575" y="1853853"/>
            <a:ext cx="3175575" cy="22597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